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56" r:id="rId3"/>
    <p:sldId id="276" r:id="rId4"/>
    <p:sldId id="257" r:id="rId5"/>
    <p:sldId id="291" r:id="rId6"/>
    <p:sldId id="258" r:id="rId7"/>
    <p:sldId id="264" r:id="rId8"/>
    <p:sldId id="259" r:id="rId9"/>
    <p:sldId id="265" r:id="rId10"/>
    <p:sldId id="266" r:id="rId11"/>
    <p:sldId id="267" r:id="rId12"/>
    <p:sldId id="268" r:id="rId13"/>
    <p:sldId id="281" r:id="rId14"/>
    <p:sldId id="260" r:id="rId15"/>
    <p:sldId id="288" r:id="rId16"/>
    <p:sldId id="290" r:id="rId17"/>
    <p:sldId id="278" r:id="rId18"/>
    <p:sldId id="280" r:id="rId19"/>
    <p:sldId id="261" r:id="rId20"/>
    <p:sldId id="263" r:id="rId21"/>
    <p:sldId id="269" r:id="rId22"/>
    <p:sldId id="274" r:id="rId23"/>
    <p:sldId id="273" r:id="rId24"/>
    <p:sldId id="270" r:id="rId25"/>
    <p:sldId id="272" r:id="rId26"/>
    <p:sldId id="271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AD0CB-0F1C-49B2-8534-0E24134C9243}" type="datetimeFigureOut">
              <a:rPr lang="ru-RU" smtClean="0"/>
              <a:t>27.06.2023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8D059-124A-4C5D-8158-A33E5B3972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768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5BF8C8-9E9D-E119-4BCF-06416819C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C4492B4-52B1-46DB-B18A-28431C04C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FD7044-AFB0-18DC-0D50-F5C8618CD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236A1-1385-4D2D-93BF-53A7DCBBAC27}" type="datetime1">
              <a:rPr lang="ru-RU" smtClean="0"/>
              <a:t>27.06.2023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23DD7C-3749-8086-B986-7BB8AB32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B01097-C8E7-8761-1885-CE7D7C2F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08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7DB6D0-865F-D597-9664-4F0E7875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C1D026-CE54-E511-DAE0-4DEA69FC8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BDF0B1-139D-8B1E-A9A3-5CFAF4DA2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3F4DD-FE35-41D2-8F15-4D4729444CA2}" type="datetime1">
              <a:rPr lang="ru-RU" smtClean="0"/>
              <a:t>27.06.2023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CB40DB-E143-BEBD-E274-63F920763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6646F2-835B-B916-8B24-6D40516A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760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E162D71-BE49-DF70-9C37-AB7A890CF9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02F868-9132-A371-2EE3-D44D4B06B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AF80C3-7D01-B918-BE6D-DD20C054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59400-2EE8-4DB9-B5AE-37B0E0619ED3}" type="datetime1">
              <a:rPr lang="ru-RU" smtClean="0"/>
              <a:t>27.06.2023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CC79EE-502C-1BCD-AB2C-7A7415E66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CE6443-76EE-891A-5DC4-C0BC3249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3419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F48E-F82C-42C2-B1F5-648B90EA76DA}" type="datetime1">
              <a:rPr lang="ru-RU" smtClean="0"/>
              <a:t>27.06.2023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4AC2C-5DB9-4531-B14C-92384D5F4D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057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7A38-ED36-460B-9C4B-861BAFC1AB53}" type="datetime1">
              <a:rPr lang="ru-RU" smtClean="0"/>
              <a:t>27.06.2023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4AC2C-5DB9-4531-B14C-92384D5F4D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459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2" y="1709743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2" y="4589468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0C4C-DA34-4E56-802A-170553937E6D}" type="datetime1">
              <a:rPr lang="ru-RU" smtClean="0"/>
              <a:t>27.06.2023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4AC2C-5DB9-4531-B14C-92384D5F4D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632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0E907-6B94-42AE-92F9-B58F939B8F4F}" type="datetime1">
              <a:rPr lang="ru-RU" smtClean="0"/>
              <a:t>27.06.2023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4AC2C-5DB9-4531-B14C-92384D5F4D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695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365129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ACD7-67B0-4A37-BEF8-54D00521C743}" type="datetime1">
              <a:rPr lang="ru-RU" smtClean="0"/>
              <a:t>27.06.2023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4AC2C-5DB9-4531-B14C-92384D5F4D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531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3C6A-2FD9-4392-B098-8AC70B0B3E75}" type="datetime1">
              <a:rPr lang="ru-RU" smtClean="0"/>
              <a:t>27.06.2023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4AC2C-5DB9-4531-B14C-92384D5F4D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3795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020F-4DA3-4B4B-9618-B1206B60C2C0}" type="datetime1">
              <a:rPr lang="ru-RU" smtClean="0"/>
              <a:t>27.06.2023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4AC2C-5DB9-4531-B14C-92384D5F4D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308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30"/>
            <a:ext cx="6172201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566A-7952-4961-8822-F952A5D3A3CA}" type="datetime1">
              <a:rPr lang="ru-RU" smtClean="0"/>
              <a:t>27.06.2023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4AC2C-5DB9-4531-B14C-92384D5F4D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6127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5F5E23-D195-0818-E1E1-E9D5A7EF1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75E650-566F-10A6-C258-0F42F1853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05C32B-E3DE-D9CD-7A97-6052557FD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15BF3-52C5-4AB2-981B-ADE34613418C}" type="datetime1">
              <a:rPr lang="ru-RU" smtClean="0"/>
              <a:t>27.06.2023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FEFEC2-67A6-38B0-4D60-EF45A977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7EBE77-113D-C2B2-4714-760A78B42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8934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30"/>
            <a:ext cx="6172201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FB9DB-D255-434B-A81F-D2FED4B8C5F4}" type="datetime1">
              <a:rPr lang="ru-RU" smtClean="0"/>
              <a:t>27.06.2023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4AC2C-5DB9-4531-B14C-92384D5F4D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1255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5DF4-E509-4DDA-A94B-F4F2A91FC1E4}" type="datetime1">
              <a:rPr lang="ru-RU" smtClean="0"/>
              <a:t>27.06.2023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4AC2C-5DB9-4531-B14C-92384D5F4D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03889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3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95DC-FC0D-4340-8F4B-F3DEF954A430}" type="datetime1">
              <a:rPr lang="ru-RU" smtClean="0"/>
              <a:t>27.06.2023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4AC2C-5DB9-4531-B14C-92384D5F4D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943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95E556-0727-6483-6129-3437F0D4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18CD2DD-EF23-FEA7-D89D-52B1503ED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D2B396-464F-1247-E149-EA5F80A75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335E1-2159-4A35-9EAE-A5838C2C06FD}" type="datetime1">
              <a:rPr lang="ru-RU" smtClean="0"/>
              <a:t>27.06.2023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B04A6C-8473-3523-FA3D-C7751337D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4A9FE0-C6DB-FBF2-9B64-538EFF90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24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54FED-A58F-0BF8-C2AA-9C982DA6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9818C1-8FE5-D56B-F760-D12AC2EE39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38AE3B-912C-5BC7-4B3B-02ED5A42C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67A0EC-E01E-9B77-B6A3-EE2205AA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85D8-B271-45B7-A791-0C402E787AF7}" type="datetime1">
              <a:rPr lang="ru-RU" smtClean="0"/>
              <a:t>27.06.2023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A2D131-97C5-2176-BC4E-2DCB34893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08671D-B115-6DF4-DF99-A9F793790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6009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D06FA1-0DC7-B7F3-7B24-B8E5D492F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9B5737-ADAF-B146-7127-CB2EFA4E9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071C86-6BB8-0454-3C04-6693123ED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A3B5E23-7E88-3BAB-872B-B7B91FFDB3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1E260B8-99A4-E708-9950-CB1239D188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97B4134-8990-3ED1-5233-2773C58A5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67B0-B6F5-440A-A7FE-8C1B21319C8E}" type="datetime1">
              <a:rPr lang="ru-RU" smtClean="0"/>
              <a:t>27.06.2023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D54C28B-57F7-CF71-B8D5-8ADB0B765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FE85930-A17E-B677-3E89-A22102FC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47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BB2325-083E-A085-C398-3D030FDD4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479A95F-49F9-5D01-36D6-FD00D5423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92D0-F07B-41DF-A6FD-C55266D8491E}" type="datetime1">
              <a:rPr lang="ru-RU" smtClean="0"/>
              <a:t>27.06.2023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D628D4-9FA4-AA84-1984-0654CEF18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046763-38ED-54B5-422B-FE4A9DA4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564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CAD73CC-8D7B-E37C-AEE5-093BACEB6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DCC12-8847-4B03-9DE4-121B80D3ADD2}" type="datetime1">
              <a:rPr lang="ru-RU" smtClean="0"/>
              <a:t>27.06.2023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C96D246-B19C-2C3A-DCD4-69DFA2A17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BEC7C4-091E-738A-A226-1EFE1F028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905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BD5F36-6C16-47A1-2C28-61AD1D57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C1AAFA-477B-4649-7148-8816B8216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19E7BE-BE61-4397-7391-F2C35601C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EDDB791-B0BB-F932-AD2F-23417D24F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60ED6-582F-487D-8958-271409136ABD}" type="datetime1">
              <a:rPr lang="ru-RU" smtClean="0"/>
              <a:t>27.06.2023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ABC99F-1BB6-325F-CA8B-83F384424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C895DC-7B1C-ED11-0DE5-AB23A2F7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858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02CB28-AFB6-00C0-822D-50C99137D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12E5A69-F36F-0D76-DB92-19A23C3F85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427089-4805-F34B-0076-4FC962E4F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86E013-0AA0-78AD-C521-EE8A2846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65CE-7CDD-478C-A866-86FDC56E43CF}" type="datetime1">
              <a:rPr lang="ru-RU" smtClean="0"/>
              <a:t>27.06.2023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67214C2-D865-E59E-03FC-CFEB5CE34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D8A725-ABD4-FB38-4A6C-C0ECA759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8930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6BCDB-01E5-DEB1-FC64-D82332F77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DC3175-D60B-D773-A1FA-D390F88D9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4A9CDA-775C-91AA-E08A-6C12666EF0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3629E-AB8F-4B90-8A19-255AA9C52A82}" type="datetime1">
              <a:rPr lang="ru-RU" smtClean="0"/>
              <a:t>27.06.2023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1AF4CE-C564-C1C9-9413-4B4B3E8A2A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9E851C-1C4B-81F5-D07A-8BCBC72DAC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78E09-DE96-4619-9C3B-556D0419CA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400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0BF58-C0DC-49B0-A80F-16CAA9993C96}" type="datetime1">
              <a:rPr lang="ru-RU" smtClean="0"/>
              <a:t>27.06.2023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4AC2C-5DB9-4531-B14C-92384D5F4D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0602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6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0.png"/><Relationship Id="rId5" Type="http://schemas.openxmlformats.org/officeDocument/2006/relationships/image" Target="../media/image240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w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microsoft.com/office/2007/relationships/hdphoto" Target="../media/hdphoto2.wdp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1.png"/><Relationship Id="rId10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4.png"/><Relationship Id="rId7" Type="http://schemas.openxmlformats.org/officeDocument/2006/relationships/oleObject" Target="../embeddings/oleObject2.bin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8.wmf"/><Relationship Id="rId4" Type="http://schemas.openxmlformats.org/officeDocument/2006/relationships/image" Target="../media/image15.png"/><Relationship Id="rId9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9ACF29-DBA5-0516-EDE7-B1E5972D6AD1}"/>
              </a:ext>
            </a:extLst>
          </p:cNvPr>
          <p:cNvSpPr txBox="1"/>
          <p:nvPr/>
        </p:nvSpPr>
        <p:spPr>
          <a:xfrm>
            <a:off x="478024" y="182850"/>
            <a:ext cx="112013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2E83C3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Роботизированная система сортировки корреспонденции на почте</a:t>
            </a:r>
            <a:endParaRPr lang="ru-RU" sz="3200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21E10D-6DE3-A87A-BC25-38CCB2156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57" y="2438264"/>
            <a:ext cx="5635366" cy="38358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D2C917-E835-5A9B-346E-DC8181FE656F}"/>
              </a:ext>
            </a:extLst>
          </p:cNvPr>
          <p:cNvSpPr txBox="1"/>
          <p:nvPr/>
        </p:nvSpPr>
        <p:spPr>
          <a:xfrm>
            <a:off x="385214" y="1337856"/>
            <a:ext cx="11756287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Цель: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манипулятора для формирования ориентированной стопки писем,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внедряемого на автономный сортировочный центр (АСЦ)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компании «Почта России».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6969F2-BE6C-232D-9986-D9752B7EA0FB}"/>
              </a:ext>
            </a:extLst>
          </p:cNvPr>
          <p:cNvSpPr txBox="1"/>
          <p:nvPr/>
        </p:nvSpPr>
        <p:spPr>
          <a:xfrm>
            <a:off x="6212256" y="2289217"/>
            <a:ext cx="59292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алгоритма работы системы для сортировки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структуры системы управления РТК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параметров манипулятора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Энергетический и регулировочный расчеты приводов манипулятора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работы РТК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конструкции манипулятора</a:t>
            </a:r>
          </a:p>
          <a:p>
            <a:pPr marL="342900" indent="-342900">
              <a:buFont typeface="+mj-lt"/>
              <a:buAutoNum type="arabicPeriod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ED1B0-8488-B005-9BCF-9F7194A66898}"/>
              </a:ext>
            </a:extLst>
          </p:cNvPr>
          <p:cNvSpPr txBox="1"/>
          <p:nvPr/>
        </p:nvSpPr>
        <p:spPr>
          <a:xfrm>
            <a:off x="6212256" y="5950982"/>
            <a:ext cx="2853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	       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Хан Д.З.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  Котов Е.А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1DE1132-944B-2A1A-AFEE-89FA3972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z="2400" smtClean="0"/>
              <a:t>1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8098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6E0856-110B-F9E7-A6B8-8298EEB53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8532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параметров манипулятора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Ограничения, накладываемы на перемещения звеньев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74D8128-925F-02AC-A778-AAAFF0849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18" y="1506953"/>
            <a:ext cx="3868815" cy="17252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A0B5D8-FAF7-2A7A-82A7-787BB34E1C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982" y="1602387"/>
            <a:ext cx="3450566" cy="17298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EF6268-76F6-DF7E-1E01-6B41B250F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4" y="4246202"/>
            <a:ext cx="3998547" cy="1990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912319-8897-C6B4-4820-8A7BED586E83}"/>
              </a:ext>
            </a:extLst>
          </p:cNvPr>
          <p:cNvSpPr txBox="1"/>
          <p:nvPr/>
        </p:nvSpPr>
        <p:spPr>
          <a:xfrm>
            <a:off x="1263770" y="3335990"/>
            <a:ext cx="272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Самопересечение звеньев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3BC96-7E11-F48B-FE48-61477ED8CC25}"/>
              </a:ext>
            </a:extLst>
          </p:cNvPr>
          <p:cNvSpPr txBox="1"/>
          <p:nvPr/>
        </p:nvSpPr>
        <p:spPr>
          <a:xfrm>
            <a:off x="5394274" y="3368329"/>
            <a:ext cx="266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самопересечения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4812F0-E338-F108-CD48-A017D5DF82DE}"/>
                  </a:ext>
                </a:extLst>
              </p:cNvPr>
              <p:cNvSpPr txBox="1"/>
              <p:nvPr/>
            </p:nvSpPr>
            <p:spPr>
              <a:xfrm>
                <a:off x="8083099" y="1752596"/>
                <a:ext cx="3789409" cy="594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ru-RU" sz="1600" i="0">
                          <a:latin typeface="Cambria Math" panose="02040503050406030204" pitchFamily="18" charset="0"/>
                        </a:rPr>
                        <m:t>=180°−</m:t>
                      </m:r>
                      <m:r>
                        <a:rPr lang="ru-RU" sz="1600" i="1">
                          <a:latin typeface="Cambria Math" panose="02040503050406030204" pitchFamily="18" charset="0"/>
                        </a:rPr>
                        <m:t>𝑎𝑟𝑐𝑐𝑜𝑠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ru-RU" sz="16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1600" i="1">
                          <a:latin typeface="Cambria Math" panose="02040503050406030204" pitchFamily="18" charset="0"/>
                        </a:rPr>
                        <m:t>𝑎𝑟𝑐𝑠𝑖𝑛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ru-RU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4812F0-E338-F108-CD48-A017D5DF8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099" y="1752596"/>
                <a:ext cx="3789409" cy="5949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4EE9D0-AC55-6C81-A9AF-F185E7787343}"/>
                  </a:ext>
                </a:extLst>
              </p:cNvPr>
              <p:cNvSpPr txBox="1"/>
              <p:nvPr/>
            </p:nvSpPr>
            <p:spPr>
              <a:xfrm>
                <a:off x="8083099" y="2347792"/>
                <a:ext cx="1813890" cy="5965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ru-RU" sz="1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600" i="1">
                          <a:latin typeface="Cambria Math" panose="02040503050406030204" pitchFamily="18" charset="0"/>
                        </a:rPr>
                        <m:t>𝑎𝑟𝑐𝑠𝑖𝑛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𝑄𝐺</m:t>
                          </m:r>
                        </m:num>
                        <m:den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4EE9D0-AC55-6C81-A9AF-F185E7787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099" y="2347792"/>
                <a:ext cx="1813890" cy="5965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4CABCE4-A50E-1C92-AD26-A3870F705A4D}"/>
              </a:ext>
            </a:extLst>
          </p:cNvPr>
          <p:cNvSpPr txBox="1"/>
          <p:nvPr/>
        </p:nvSpPr>
        <p:spPr>
          <a:xfrm>
            <a:off x="606814" y="6161777"/>
            <a:ext cx="407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Ограничения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трехподвижного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шарнира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01D31C-A663-965A-A375-816DC677EEFC}"/>
                  </a:ext>
                </a:extLst>
              </p:cNvPr>
              <p:cNvSpPr txBox="1"/>
              <p:nvPr/>
            </p:nvSpPr>
            <p:spPr>
              <a:xfrm>
                <a:off x="8083099" y="2944302"/>
                <a:ext cx="1677226" cy="608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ru-RU" sz="1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600" i="1">
                          <a:latin typeface="Cambria Math" panose="02040503050406030204" pitchFamily="18" charset="0"/>
                        </a:rPr>
                        <m:t>𝑎𝑟𝑐𝑠𝑖𝑛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ru-RU" sz="16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01D31C-A663-965A-A375-816DC677E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099" y="2944302"/>
                <a:ext cx="1677226" cy="6086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602C73F-ED86-1F16-A732-2880AE2783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982" y="4046959"/>
            <a:ext cx="3572178" cy="19901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5FAB0C-A401-3BFB-F222-CACC8F6D51E4}"/>
              </a:ext>
            </a:extLst>
          </p:cNvPr>
          <p:cNvSpPr txBox="1"/>
          <p:nvPr/>
        </p:nvSpPr>
        <p:spPr>
          <a:xfrm>
            <a:off x="5117164" y="6230467"/>
            <a:ext cx="290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угла давления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D21338-BCB8-BABB-1681-F59E9625E235}"/>
                  </a:ext>
                </a:extLst>
              </p:cNvPr>
              <p:cNvSpPr txBox="1"/>
              <p:nvPr/>
            </p:nvSpPr>
            <p:spPr>
              <a:xfrm>
                <a:off x="8083099" y="3541461"/>
                <a:ext cx="3809800" cy="357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 sz="1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16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ru-RU" sz="1600" i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 sz="1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16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ru-RU" sz="1600" i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 sz="1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16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D21338-BCB8-BABB-1681-F59E9625E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099" y="3541461"/>
                <a:ext cx="3809800" cy="357534"/>
              </a:xfrm>
              <a:prstGeom prst="rect">
                <a:avLst/>
              </a:prstGeom>
              <a:blipFill>
                <a:blip r:embed="rId9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1C256B-12BC-E6D2-EAF9-25C639E6A6F2}"/>
                  </a:ext>
                </a:extLst>
              </p:cNvPr>
              <p:cNvSpPr txBox="1"/>
              <p:nvPr/>
            </p:nvSpPr>
            <p:spPr>
              <a:xfrm>
                <a:off x="8083099" y="3900892"/>
                <a:ext cx="3308645" cy="829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ru-RU" sz="1600" i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ru-RU" sz="16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ru-RU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ru-RU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ru-RU" sz="16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ru-RU" sz="1600" i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ru-RU" sz="160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ru-RU" sz="16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ru-RU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ru-RU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ru-RU" sz="16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1C256B-12BC-E6D2-EAF9-25C639E6A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099" y="3900892"/>
                <a:ext cx="3308645" cy="829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58D249-1E43-43CC-45D1-46C8D1BD73CD}"/>
                  </a:ext>
                </a:extLst>
              </p:cNvPr>
              <p:cNvSpPr txBox="1"/>
              <p:nvPr/>
            </p:nvSpPr>
            <p:spPr>
              <a:xfrm>
                <a:off x="8083099" y="4730222"/>
                <a:ext cx="3950860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</a:rPr>
                        <m:t>𝜐</m:t>
                      </m:r>
                      <m:r>
                        <a:rPr lang="ru-RU" sz="1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ru-RU" sz="1600" i="0">
                          <a:latin typeface="Cambria Math" panose="02040503050406030204" pitchFamily="18" charset="0"/>
                        </a:rPr>
                        <m:t>arccos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ru-RU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ru-RU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ru-RU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ru-RU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ru-RU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>
                            <a:rPr lang="ru-RU" sz="1600" i="0">
                              <a:latin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ru-RU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ru-RU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ru-RU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58D249-1E43-43CC-45D1-46C8D1BD7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099" y="4730222"/>
                <a:ext cx="3950860" cy="911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284A0F9-D662-F176-06C1-CD6A08A3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z="2400" smtClean="0"/>
              <a:t>10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66734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BB55A5-C5D0-8617-3633-118F2A9BF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015"/>
            <a:ext cx="10515600" cy="89665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параметров манипулятора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Метрический синтез звеньев на основе требуемой рабочей области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F2F5C0-ED6F-DA01-1085-599FA9E956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7" r="14057"/>
          <a:stretch/>
        </p:blipFill>
        <p:spPr bwMode="auto">
          <a:xfrm>
            <a:off x="228017" y="1441625"/>
            <a:ext cx="5969582" cy="45497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44FA07-C692-FA16-4C84-70BFAF110E7E}"/>
                  </a:ext>
                </a:extLst>
              </p:cNvPr>
              <p:cNvSpPr txBox="1"/>
              <p:nvPr/>
            </p:nvSpPr>
            <p:spPr>
              <a:xfrm>
                <a:off x="6197599" y="1946543"/>
                <a:ext cx="5672668" cy="3669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49580" algn="just">
                  <a:spcAft>
                    <a:spcPts val="800"/>
                  </a:spcAft>
                </a:pPr>
                <a:r>
                  <a:rPr lang="ru-RU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Размеры механизма, полученные в результате метрического синтеза:</a:t>
                </a:r>
              </a:p>
              <a:p>
                <a:pPr marL="800100" lvl="1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:r>
                  <a:rPr lang="ru-RU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Длина стороны треугольника неподвижной платформы </a:t>
                </a:r>
                <a14:m>
                  <m:oMath xmlns:m="http://schemas.openxmlformats.org/officeDocument/2006/math"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=600 мм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</a:t>
                </a:r>
                <a:endParaRPr lang="ru-RU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:r>
                  <a:rPr lang="ru-RU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Длина стороны треугольника нижней платформы </a:t>
                </a:r>
                <a14:m>
                  <m:oMath xmlns:m="http://schemas.openxmlformats.org/officeDocument/2006/math"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=200 мм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endParaRPr lang="ru-RU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:r>
                  <a:rPr lang="ru-RU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Длина рычагов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ru-RU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=630 мм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</a:t>
                </a:r>
                <a:endParaRPr lang="ru-RU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:r>
                  <a:rPr lang="ru-RU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Длина штанги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ru-RU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=1000 мм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</a:t>
                </a:r>
                <a:endParaRPr lang="ru-RU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50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ru-RU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Вынос основания </a:t>
                </a:r>
                <a14:m>
                  <m:oMath xmlns:m="http://schemas.openxmlformats.org/officeDocument/2006/math">
                    <m:r>
                      <a:rPr lang="ru-RU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𝑄𝐺</m:t>
                    </m:r>
                    <m:r>
                      <a:rPr lang="ru-RU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=40 мм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ru-RU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44FA07-C692-FA16-4C84-70BFAF110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599" y="1946543"/>
                <a:ext cx="5672668" cy="3669210"/>
              </a:xfrm>
              <a:prstGeom prst="rect">
                <a:avLst/>
              </a:prstGeom>
              <a:blipFill>
                <a:blip r:embed="rId3"/>
                <a:stretch>
                  <a:fillRect l="-968" t="-831" r="-9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3BE779-13CC-8077-604A-870C0D9C2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z="2400" smtClean="0"/>
              <a:t>11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4558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09CC78-1D32-D05A-ECFC-816FFA77C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23" y="-15413"/>
            <a:ext cx="10515600" cy="879340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максимальной скорости вращения и момента привода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90213A2-8E41-DD01-68BF-FF778CC337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769" y="663566"/>
                <a:ext cx="11822623" cy="91128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ru-RU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 определения максимальной угловой скорости привода необходимо решить ОЗК по скорости. Это решение имеет вид: </a:t>
                </a: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90213A2-8E41-DD01-68BF-FF778CC337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769" y="663566"/>
                <a:ext cx="11822623" cy="911288"/>
              </a:xfrm>
              <a:blipFill>
                <a:blip r:embed="rId2"/>
                <a:stretch>
                  <a:fillRect l="-464" b="-60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B9B398-7038-A23F-87B1-76EEB3F19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mtClean="0"/>
              <a:t>12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382CCD-D334-68CD-25EA-1E01DD064914}"/>
                  </a:ext>
                </a:extLst>
              </p:cNvPr>
              <p:cNvSpPr txBox="1"/>
              <p:nvPr/>
            </p:nvSpPr>
            <p:spPr>
              <a:xfrm>
                <a:off x="729249" y="1505475"/>
                <a:ext cx="3598334" cy="744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ru-RU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=−</m:t>
                    </m:r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𝑉𝑥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𝑉𝑦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𝑉𝑧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𝑉𝑥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𝑉𝑦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𝑉𝑧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,</a:t>
                </a:r>
                <a:endParaRPr lang="ru-RU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382CCD-D334-68CD-25EA-1E01DD064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49" y="1505475"/>
                <a:ext cx="3598334" cy="744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8DD2F6-CB98-22DA-D9D5-5A07CE33AE69}"/>
                  </a:ext>
                </a:extLst>
              </p:cNvPr>
              <p:cNvSpPr txBox="1"/>
              <p:nvPr/>
            </p:nvSpPr>
            <p:spPr>
              <a:xfrm>
                <a:off x="243608" y="1611022"/>
                <a:ext cx="5325533" cy="219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49580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ru-RU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ru-RU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ru-RU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8DD2F6-CB98-22DA-D9D5-5A07CE33A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08" y="1611022"/>
                <a:ext cx="5325533" cy="2192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346D823-4208-BA3C-925B-6A9980C46490}"/>
              </a:ext>
            </a:extLst>
          </p:cNvPr>
          <p:cNvSpPr txBox="1"/>
          <p:nvPr/>
        </p:nvSpPr>
        <p:spPr>
          <a:xfrm>
            <a:off x="6337376" y="2442460"/>
            <a:ext cx="561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Наибольшее значение угловой скорости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рассчитывается по формуле: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CDFDAE-8A56-EABE-92D4-EEDEC4811324}"/>
                  </a:ext>
                </a:extLst>
              </p:cNvPr>
              <p:cNvSpPr txBox="1"/>
              <p:nvPr/>
            </p:nvSpPr>
            <p:spPr>
              <a:xfrm>
                <a:off x="6817605" y="3099715"/>
                <a:ext cx="4732866" cy="593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𝑖𝑚𝑎𝑥</m:t>
                          </m:r>
                        </m:sub>
                      </m:sSub>
                      <m:r>
                        <a:rPr lang="ru-RU" sz="1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ru-RU" sz="16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ru-RU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ru-RU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ru-RU" sz="16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ru-RU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ru-RU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ru-RU" sz="16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ru-RU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ru-RU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6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CDFDAE-8A56-EABE-92D4-EEDEC4811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605" y="3099715"/>
                <a:ext cx="4732866" cy="5934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CE8B4DD-3D09-E658-9E89-01D049A12315}"/>
              </a:ext>
            </a:extLst>
          </p:cNvPr>
          <p:cNvSpPr txBox="1"/>
          <p:nvPr/>
        </p:nvSpPr>
        <p:spPr>
          <a:xfrm>
            <a:off x="6327110" y="4888875"/>
            <a:ext cx="5523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Необходимые крутящие моменты, приложенные к плечам манипулятора: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E2C681-54DA-F10A-C6B0-A1E38B167F9B}"/>
                  </a:ext>
                </a:extLst>
              </p:cNvPr>
              <p:cNvSpPr txBox="1"/>
              <p:nvPr/>
            </p:nvSpPr>
            <p:spPr>
              <a:xfrm>
                <a:off x="6817605" y="5597001"/>
                <a:ext cx="2269066" cy="8850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sz="16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sz="16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sz="16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ru-RU" sz="1600" i="0">
                          <a:latin typeface="Cambria Math" panose="02040503050406030204" pitchFamily="18" charset="0"/>
                        </a:rPr>
                        <m:t>= −</m:t>
                      </m:r>
                      <m:sSup>
                        <m:sSup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ru-RU" sz="16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E2C681-54DA-F10A-C6B0-A1E38B167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605" y="5597001"/>
                <a:ext cx="2269066" cy="8850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562A15B-C9FC-6911-7530-C0E72B472FF8}"/>
              </a:ext>
            </a:extLst>
          </p:cNvPr>
          <p:cNvSpPr txBox="1"/>
          <p:nvPr/>
        </p:nvSpPr>
        <p:spPr>
          <a:xfrm>
            <a:off x="6327110" y="3825300"/>
            <a:ext cx="3187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Приведенная масса механизма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F5EC5E-8970-7C4D-71E5-46528BE71E3B}"/>
                  </a:ext>
                </a:extLst>
              </p:cNvPr>
              <p:cNvSpPr txBox="1"/>
              <p:nvPr/>
            </p:nvSpPr>
            <p:spPr>
              <a:xfrm>
                <a:off x="6817605" y="4349826"/>
                <a:ext cx="3719844" cy="3606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ru-RU" sz="1600" i="0">
                              <a:latin typeface="Cambria Math" panose="02040503050406030204" pitchFamily="18" charset="0"/>
                            </a:rPr>
                            <m:t>пр</m:t>
                          </m:r>
                        </m:sub>
                      </m:sSub>
                      <m:r>
                        <a:rPr lang="ru-RU" sz="1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ru-RU" sz="1600" i="0">
                              <a:latin typeface="Cambria Math" panose="02040503050406030204" pitchFamily="18" charset="0"/>
                            </a:rPr>
                            <m:t>пр</m:t>
                          </m:r>
                        </m:sub>
                      </m:sSub>
                      <m:r>
                        <a:rPr lang="ru-RU" sz="1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sz="1600" i="0">
                              <a:latin typeface="Cambria Math" panose="02040503050406030204" pitchFamily="18" charset="0"/>
                            </a:rPr>
                            <m:t>р1пр</m:t>
                          </m:r>
                        </m:sub>
                      </m:sSub>
                      <m:r>
                        <a:rPr lang="ru-RU" sz="1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sz="1600" i="0">
                              <a:latin typeface="Cambria Math" panose="02040503050406030204" pitchFamily="18" charset="0"/>
                            </a:rPr>
                            <m:t>р2пр</m:t>
                          </m:r>
                        </m:sub>
                      </m:sSub>
                      <m:r>
                        <a:rPr lang="ru-RU" sz="1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sz="1600" i="0">
                              <a:latin typeface="Cambria Math" panose="02040503050406030204" pitchFamily="18" charset="0"/>
                            </a:rPr>
                            <m:t>р3пр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F5EC5E-8970-7C4D-71E5-46528BE71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605" y="4349826"/>
                <a:ext cx="3719844" cy="360612"/>
              </a:xfrm>
              <a:prstGeom prst="rect">
                <a:avLst/>
              </a:prstGeom>
              <a:blipFill>
                <a:blip r:embed="rId7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D5C2EE1-56AF-827B-0F98-52F42E9EAC71}"/>
              </a:ext>
            </a:extLst>
          </p:cNvPr>
          <p:cNvSpPr txBox="1"/>
          <p:nvPr/>
        </p:nvSpPr>
        <p:spPr>
          <a:xfrm>
            <a:off x="177584" y="5753668"/>
            <a:ext cx="505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Общий случай приведения массы звена к точке 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B6C752-FE0D-F241-D594-B44C21139FE9}"/>
                  </a:ext>
                </a:extLst>
              </p:cNvPr>
              <p:cNvSpPr txBox="1"/>
              <p:nvPr/>
            </p:nvSpPr>
            <p:spPr>
              <a:xfrm>
                <a:off x="658118" y="5994936"/>
                <a:ext cx="2827027" cy="694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sz="1600" i="0">
                              <a:latin typeface="Cambria Math" panose="02040503050406030204" pitchFamily="18" charset="0"/>
                            </a:rPr>
                            <m:t>пр</m:t>
                          </m:r>
                        </m:sub>
                      </m:sSub>
                      <m:r>
                        <a:rPr lang="ru-RU" sz="1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𝑆𝑖</m:t>
                          </m:r>
                        </m:sub>
                      </m:sSub>
                      <m:sSup>
                        <m:sSup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𝑠𝑖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ru-RU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𝑆𝑖</m:t>
                          </m:r>
                        </m:sub>
                      </m:sSub>
                      <m:sSup>
                        <m:sSup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𝑆𝑖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ru-RU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B6C752-FE0D-F241-D594-B44C21139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18" y="5994936"/>
                <a:ext cx="2827027" cy="6941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43E842-89AA-667D-C22E-EE6A19966138}"/>
                  </a:ext>
                </a:extLst>
              </p:cNvPr>
              <p:cNvSpPr txBox="1"/>
              <p:nvPr/>
            </p:nvSpPr>
            <p:spPr>
              <a:xfrm>
                <a:off x="6823018" y="1753291"/>
                <a:ext cx="4639733" cy="6344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600" i="0">
                              <a:latin typeface="Cambria Math" panose="02040503050406030204" pitchFamily="18" charset="0"/>
                            </a:rPr>
                            <m:t>−360°</m:t>
                          </m:r>
                        </m:e>
                      </m:d>
                      <m:r>
                        <a:rPr lang="ru-RU" sz="16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ru-RU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𝑁𝑄</m:t>
                              </m:r>
                            </m:e>
                            <m:sup>
                              <m:r>
                                <a:rPr lang="ru-RU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𝑁𝐿</m:t>
                              </m:r>
                            </m:e>
                            <m:sup>
                              <m:r>
                                <a:rPr lang="ru-RU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1600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ru-RU" sz="1600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𝑁𝑄</m:t>
                          </m:r>
                        </m:den>
                      </m:f>
                      <m:r>
                        <a:rPr lang="ru-RU" sz="16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ru-RU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num>
                        <m:den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𝑁𝑄</m:t>
                          </m:r>
                        </m:den>
                      </m:f>
                      <m:r>
                        <a:rPr lang="ru-RU" sz="1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43E842-89AA-667D-C22E-EE6A19966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018" y="1753291"/>
                <a:ext cx="4639733" cy="634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069206E-E271-B017-448C-6B03F9F28C8C}"/>
              </a:ext>
            </a:extLst>
          </p:cNvPr>
          <p:cNvSpPr txBox="1"/>
          <p:nvPr/>
        </p:nvSpPr>
        <p:spPr>
          <a:xfrm>
            <a:off x="6327110" y="1336619"/>
            <a:ext cx="325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Уравнение связи манипулятора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F4F8F5-D9C5-E5E6-34EE-C511C5D6CF75}"/>
              </a:ext>
            </a:extLst>
          </p:cNvPr>
          <p:cNvSpPr txBox="1"/>
          <p:nvPr/>
        </p:nvSpPr>
        <p:spPr>
          <a:xfrm>
            <a:off x="177583" y="3771856"/>
            <a:ext cx="532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Сила, заменяющая инерционные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нагрузки всех звеньев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8AAF1A-D5F8-A6CD-CB34-F06164164A4D}"/>
                  </a:ext>
                </a:extLst>
              </p:cNvPr>
              <p:cNvSpPr txBox="1"/>
              <p:nvPr/>
            </p:nvSpPr>
            <p:spPr>
              <a:xfrm>
                <a:off x="658118" y="4392381"/>
                <a:ext cx="2280627" cy="3606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ru-RU" sz="1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ru-RU" sz="1600" i="0">
                              <a:latin typeface="Cambria Math" panose="02040503050406030204" pitchFamily="18" charset="0"/>
                            </a:rPr>
                            <m:t>пр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ru-RU" sz="160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8AAF1A-D5F8-A6CD-CB34-F06164164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18" y="4392381"/>
                <a:ext cx="2280627" cy="360612"/>
              </a:xfrm>
              <a:prstGeom prst="rect">
                <a:avLst/>
              </a:prstGeom>
              <a:blipFill>
                <a:blip r:embed="rId10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06B94AC-2891-3C00-5920-7050EB0864CB}"/>
              </a:ext>
            </a:extLst>
          </p:cNvPr>
          <p:cNvSpPr txBox="1"/>
          <p:nvPr/>
        </p:nvSpPr>
        <p:spPr>
          <a:xfrm>
            <a:off x="177584" y="4870620"/>
            <a:ext cx="478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Максимальное значение вращающего момента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C87D0E-C280-8816-771A-81901AE69A69}"/>
                  </a:ext>
                </a:extLst>
              </p:cNvPr>
              <p:cNvSpPr txBox="1"/>
              <p:nvPr/>
            </p:nvSpPr>
            <p:spPr>
              <a:xfrm>
                <a:off x="658118" y="5119235"/>
                <a:ext cx="4828353" cy="593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𝑖𝑚𝑎𝑥</m:t>
                          </m:r>
                        </m:sub>
                      </m:sSub>
                      <m:r>
                        <a:rPr lang="ru-RU" sz="1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6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ru-RU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ru-RU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6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ru-RU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ru-RU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6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ru-RU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ru-RU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C87D0E-C280-8816-771A-81901AE69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18" y="5119235"/>
                <a:ext cx="4828353" cy="5934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0489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2E068-738E-6DE5-4E8B-37A13B544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785" y="0"/>
            <a:ext cx="10049932" cy="745200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Энергетический расчет привода манипулятора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4886B4-C58B-DE87-D4E0-79AC2D2E3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51" y="728240"/>
            <a:ext cx="10515600" cy="32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Необходимые условия расчета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88A95-2727-2B30-AD03-3CE7BF71BD10}"/>
              </a:ext>
            </a:extLst>
          </p:cNvPr>
          <p:cNvSpPr txBox="1"/>
          <p:nvPr/>
        </p:nvSpPr>
        <p:spPr>
          <a:xfrm>
            <a:off x="899951" y="2868047"/>
            <a:ext cx="3142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Расчет мощности двигателя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8201B5-0AC1-CC1F-3DFD-15ADF9028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164"/>
          <a:stretch/>
        </p:blipFill>
        <p:spPr>
          <a:xfrm>
            <a:off x="5488955" y="803275"/>
            <a:ext cx="6010952" cy="25089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4051FF-7EF2-EEA1-D0DB-D1CA6DFAE52A}"/>
                  </a:ext>
                </a:extLst>
              </p:cNvPr>
              <p:cNvSpPr txBox="1"/>
              <p:nvPr/>
            </p:nvSpPr>
            <p:spPr>
              <a:xfrm flipH="1">
                <a:off x="756018" y="3108521"/>
                <a:ext cx="4233333" cy="2555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𝜂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673 </m:t>
                      </m:r>
                    </m:oMath>
                  </m:oMathPara>
                </a14:m>
                <a:endParaRPr lang="ru-RU" sz="1600" i="1" dirty="0"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вых</m:t>
                          </m:r>
                        </m:sub>
                      </m:sSub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М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вых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вых</m:t>
                              </m:r>
                            </m:sub>
                          </m:s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=140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01 Вт </m:t>
                      </m:r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зп</m:t>
                          </m:r>
                        </m:sub>
                      </m:sSub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1,</m:t>
                      </m:r>
                      <m:r>
                        <a:rPr lang="ru-RU" sz="1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5</m:t>
                      </m:r>
                    </m:oMath>
                  </m:oMathPara>
                </a14:m>
                <a:endParaRPr lang="ru-RU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дв</m:t>
                          </m:r>
                        </m:sub>
                      </m:sSub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зп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вых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𝜂</m:t>
                          </m:r>
                        </m:den>
                      </m:f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=249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572 Вт</m:t>
                      </m:r>
                    </m:oMath>
                  </m:oMathPara>
                </a14:m>
                <a:endParaRPr lang="ru-RU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4051FF-7EF2-EEA1-D0DB-D1CA6DFAE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6018" y="3108521"/>
                <a:ext cx="4233333" cy="25558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A4D039-E813-04F4-2E17-F8E3A1E356C7}"/>
                  </a:ext>
                </a:extLst>
              </p:cNvPr>
              <p:cNvSpPr txBox="1"/>
              <p:nvPr/>
            </p:nvSpPr>
            <p:spPr>
              <a:xfrm>
                <a:off x="811052" y="5774685"/>
                <a:ext cx="9999331" cy="922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Подобран двигатель 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Maxon EC</a:t>
                </a:r>
                <a:r>
                  <a:rPr lang="ru-RU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-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ru-RU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52 мощностью 250 Вт и планетарный редуктор 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Maxon GP</a:t>
                </a:r>
                <a:r>
                  <a:rPr lang="ru-RU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52 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 </a:t>
                </a:r>
                <a:r>
                  <a:rPr lang="ru-RU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с передаточным отношением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ред</m:t>
                        </m:r>
                      </m:sub>
                    </m:sSub>
                    <m:r>
                      <a:rPr lang="ru-RU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=91</m:t>
                    </m:r>
                  </m:oMath>
                </a14:m>
                <a:r>
                  <a:rPr lang="ru-RU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A4D039-E813-04F4-2E17-F8E3A1E35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52" y="5774685"/>
                <a:ext cx="9999331" cy="922945"/>
              </a:xfrm>
              <a:prstGeom prst="rect">
                <a:avLst/>
              </a:prstGeom>
              <a:blipFill>
                <a:blip r:embed="rId4"/>
                <a:stretch>
                  <a:fillRect l="-488" b="-65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E135AB1-CF3A-7ADB-6326-342D5C6660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98"/>
          <a:stretch/>
        </p:blipFill>
        <p:spPr bwMode="auto">
          <a:xfrm>
            <a:off x="5488956" y="3364412"/>
            <a:ext cx="6010952" cy="1830125"/>
          </a:xfrm>
          <a:prstGeom prst="rect">
            <a:avLst/>
          </a:prstGeom>
          <a:noFill/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C54745F-0CFA-CA96-6AAB-68E88E891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z="2400" smtClean="0"/>
              <a:t>13</a:t>
            </a:fld>
            <a:endParaRPr lang="ru-RU" sz="2400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EC6593CC-E509-49FC-84E7-82D6A16B8E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767418"/>
              </p:ext>
            </p:extLst>
          </p:nvPr>
        </p:nvGraphicFramePr>
        <p:xfrm>
          <a:off x="1035049" y="1203022"/>
          <a:ext cx="1953080" cy="1703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87240" imgH="1384200" progId="Equation.DSMT4">
                  <p:embed/>
                </p:oleObj>
              </mc:Choice>
              <mc:Fallback>
                <p:oleObj name="Equation" r:id="rId6" imgW="1587240" imgH="13842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EC6593CC-E509-49FC-84E7-82D6A16B8E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35049" y="1203022"/>
                        <a:ext cx="1953080" cy="1703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7847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бъект 11"/>
          <p:cNvSpPr>
            <a:spLocks noGrp="1"/>
          </p:cNvSpPr>
          <p:nvPr>
            <p:ph idx="1"/>
          </p:nvPr>
        </p:nvSpPr>
        <p:spPr>
          <a:xfrm>
            <a:off x="1143000" y="621664"/>
            <a:ext cx="9141782" cy="43865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Бесколлекторный двигатель постоянного тока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Вт серии 272762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Планетарный редуктор GP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C 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мм, серии 203119 с передаточным отношением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Инкрементный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энкодер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серии 110514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Программируемый контроллер EPOS2 P 24/5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Тормоз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 42 S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143000" y="0"/>
            <a:ext cx="9906000" cy="752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Выбор основных компонент привода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манипулятора</a:t>
            </a:r>
          </a:p>
        </p:txBody>
      </p:sp>
      <p:pic>
        <p:nvPicPr>
          <p:cNvPr id="1026" name="Picture 2" descr="https://innodrive.ru/wp-content/uploads/images/13968-EC-max-30-272762-NEW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9" b="89801" l="9950" r="898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476"/>
          <a:stretch/>
        </p:blipFill>
        <p:spPr bwMode="auto">
          <a:xfrm>
            <a:off x="4147018" y="2788732"/>
            <a:ext cx="4616064" cy="191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6" b="79867" l="9921" r="89966">
                        <a14:foregroundMark x1="44983" y1="47345" x2="38219" y2="41593"/>
                        <a14:foregroundMark x1="35626" y1="58628" x2="27959" y2="66814"/>
                        <a14:foregroundMark x1="45885" y1="70354" x2="39910" y2="71239"/>
                        <a14:foregroundMark x1="39572" y1="73009" x2="37091" y2="67257"/>
                        <a14:foregroundMark x1="34386" y1="48673" x2="34386" y2="537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48" t="20888" r="29378" b="19019"/>
          <a:stretch/>
        </p:blipFill>
        <p:spPr>
          <a:xfrm>
            <a:off x="1199517" y="3044655"/>
            <a:ext cx="2090679" cy="14140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85439" y="6176963"/>
            <a:ext cx="45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15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44" b="91294" l="746" r="965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481"/>
          <a:stretch/>
        </p:blipFill>
        <p:spPr>
          <a:xfrm>
            <a:off x="2479927" y="4245197"/>
            <a:ext cx="3108866" cy="250322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30222" r="84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61" t="14880" r="15869" b="1779"/>
          <a:stretch/>
        </p:blipFill>
        <p:spPr>
          <a:xfrm>
            <a:off x="9047148" y="2788732"/>
            <a:ext cx="2001852" cy="155426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E6F9A0-DAAB-5D24-8B8F-6D8E6E87DA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1820" y="4597680"/>
            <a:ext cx="2789249" cy="21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38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2E068-738E-6DE5-4E8B-37A13B544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785" y="0"/>
            <a:ext cx="10049932" cy="745200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Энергетический расчет привода поворота ЗУ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74886B4-C58B-DE87-D4E0-79AC2D2E36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3847" y="883371"/>
                <a:ext cx="5452317" cy="218655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Определение момента инерции нагрузки: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ru-RU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н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0,1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121+484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ru-RU" sz="16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5,04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−4</m:t>
                          </m:r>
                        </m:sup>
                      </m:sSup>
                      <m:r>
                        <a:rPr lang="ru-RU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кг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ru-RU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74886B4-C58B-DE87-D4E0-79AC2D2E36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3847" y="883371"/>
                <a:ext cx="5452317" cy="2186553"/>
              </a:xfrm>
              <a:blipFill>
                <a:blip r:embed="rId2"/>
                <a:stretch>
                  <a:fillRect l="-1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C54745F-0CFA-CA96-6AAB-68E88E891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778E09-DE96-4619-9C3B-556D0419CAA2}" type="slidenum">
              <a:rPr kumimoji="0" lang="ru-RU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C77FEA-4D63-B58E-F797-072071E94C6C}"/>
              </a:ext>
            </a:extLst>
          </p:cNvPr>
          <p:cNvSpPr txBox="1"/>
          <p:nvPr/>
        </p:nvSpPr>
        <p:spPr>
          <a:xfrm>
            <a:off x="6284436" y="3491766"/>
            <a:ext cx="491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изменения скорости привода поворота ЗУ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DB42F8-AA52-2D0C-B083-C5BD763D3006}"/>
              </a:ext>
            </a:extLst>
          </p:cNvPr>
          <p:cNvSpPr txBox="1"/>
          <p:nvPr/>
        </p:nvSpPr>
        <p:spPr>
          <a:xfrm>
            <a:off x="553736" y="3429000"/>
            <a:ext cx="475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Максимальный крутящий момент привода ЗУ: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BCFFD8-937E-F834-BDE5-F4C8FE3E07B3}"/>
                  </a:ext>
                </a:extLst>
              </p:cNvPr>
              <p:cNvSpPr txBox="1"/>
              <p:nvPr/>
            </p:nvSpPr>
            <p:spPr>
              <a:xfrm>
                <a:off x="553736" y="3861098"/>
                <a:ext cx="4436599" cy="272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М</m:t>
                          </m:r>
                        </m:e>
                        <m:sub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пр</m:t>
                          </m:r>
                        </m:sub>
                      </m:sSub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н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пр</m:t>
                          </m:r>
                        </m:sub>
                      </m:sSub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=5,04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ru-RU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157,1=0,079 Н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BCFFD8-937E-F834-BDE5-F4C8FE3E0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36" y="3861098"/>
                <a:ext cx="4436599" cy="272190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C9040E-A40F-4D9A-E4F3-F9A75D4DD55C}"/>
                  </a:ext>
                </a:extLst>
              </p:cNvPr>
              <p:cNvSpPr txBox="1"/>
              <p:nvPr/>
            </p:nvSpPr>
            <p:spPr>
              <a:xfrm>
                <a:off x="553736" y="2746366"/>
                <a:ext cx="2136611" cy="4877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уст</m:t>
                          </m:r>
                        </m:sub>
                      </m:sSub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=15.71 </m:t>
                      </m:r>
                      <m:f>
                        <m:fPr>
                          <m:ctrlPr>
                            <a:rPr lang="ru-RU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рад</m:t>
                          </m:r>
                        </m:num>
                        <m:den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с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C9040E-A40F-4D9A-E4F3-F9A75D4DD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36" y="2746366"/>
                <a:ext cx="2136611" cy="487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50D7B10-8810-9BB5-07D3-3241270AA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232" y="892102"/>
            <a:ext cx="3668735" cy="2611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FBD310-FFB0-1B25-B28F-F74C7643CCA4}"/>
                  </a:ext>
                </a:extLst>
              </p:cNvPr>
              <p:cNvSpPr txBox="1"/>
              <p:nvPr/>
            </p:nvSpPr>
            <p:spPr>
              <a:xfrm>
                <a:off x="3256467" y="2763966"/>
                <a:ext cx="2090636" cy="432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пр</m:t>
                          </m:r>
                        </m:sub>
                      </m:sSub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уст</m:t>
                              </m:r>
                            </m:sub>
                          </m:sSub>
                        </m:num>
                        <m:den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den>
                      </m:f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=157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ru-RU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рад</m:t>
                          </m:r>
                        </m:num>
                        <m:den>
                          <m:sSup>
                            <m:sSupPr>
                              <m:ctrlP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</m:e>
                            <m:sup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FBD310-FFB0-1B25-B28F-F74C7643C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467" y="2763966"/>
                <a:ext cx="2090636" cy="432106"/>
              </a:xfrm>
              <a:prstGeom prst="rect">
                <a:avLst/>
              </a:prstGeom>
              <a:blipFill>
                <a:blip r:embed="rId6"/>
                <a:stretch>
                  <a:fillRect l="-875" r="-1458"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44BBF7-39A3-D3F9-4AC7-C343748B556E}"/>
                  </a:ext>
                </a:extLst>
              </p:cNvPr>
              <p:cNvSpPr txBox="1"/>
              <p:nvPr/>
            </p:nvSpPr>
            <p:spPr>
              <a:xfrm>
                <a:off x="333311" y="4550838"/>
                <a:ext cx="4714071" cy="1557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𝜂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=0.</m:t>
                      </m:r>
                      <m:r>
                        <a:rPr lang="ru-RU" sz="16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68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ru-RU" sz="1600" i="1" dirty="0"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вых</m:t>
                          </m:r>
                        </m:sub>
                      </m:sSub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М</m:t>
                              </m:r>
                            </m:e>
                            <m:sub>
                              <m:r>
                                <a:rPr lang="ru-RU" sz="16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пр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16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пр</m:t>
                              </m:r>
                            </m:sub>
                          </m:s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16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6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24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Вт </m:t>
                      </m:r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зп</m:t>
                          </m:r>
                        </m:sub>
                      </m:sSub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1,</m:t>
                      </m:r>
                      <m:r>
                        <a:rPr lang="ru-RU" sz="1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5</m:t>
                      </m:r>
                    </m:oMath>
                  </m:oMathPara>
                </a14:m>
                <a:endParaRPr lang="ru-RU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дв</m:t>
                          </m:r>
                        </m:sub>
                      </m:sSub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зп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вых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𝜂</m:t>
                          </m:r>
                        </m:den>
                      </m:f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sz="16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6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74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Вт</m:t>
                      </m:r>
                    </m:oMath>
                  </m:oMathPara>
                </a14:m>
                <a:endParaRPr lang="ru-RU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44BBF7-39A3-D3F9-4AC7-C343748B5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11" y="4550838"/>
                <a:ext cx="4714071" cy="15577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8C1A954-E8AF-053C-0CAA-ECD70CE5E9B4}"/>
              </a:ext>
            </a:extLst>
          </p:cNvPr>
          <p:cNvSpPr txBox="1"/>
          <p:nvPr/>
        </p:nvSpPr>
        <p:spPr>
          <a:xfrm>
            <a:off x="553736" y="4139148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 мощности двигателя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9338B6-E04E-6B34-A721-6A582BE25F7B}"/>
                  </a:ext>
                </a:extLst>
              </p:cNvPr>
              <p:cNvSpPr txBox="1"/>
              <p:nvPr/>
            </p:nvSpPr>
            <p:spPr>
              <a:xfrm>
                <a:off x="5784903" y="4458793"/>
                <a:ext cx="6150466" cy="1741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Подобран двигатель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Maxon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DC-max 22S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мощностью 5 Вт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Редуктор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GPX 22 A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 передаточным отношением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ред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Инкрементный </a:t>
                </a:r>
                <a:r>
                  <a:rPr lang="ru-RU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энкодер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ENX 10 EASY;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Программируемый контроллер 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SCON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Module 24/2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9338B6-E04E-6B34-A721-6A582BE25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903" y="4458793"/>
                <a:ext cx="6150466" cy="1741887"/>
              </a:xfrm>
              <a:prstGeom prst="rect">
                <a:avLst/>
              </a:prstGeom>
              <a:blipFill>
                <a:blip r:embed="rId8"/>
                <a:stretch>
                  <a:fillRect l="-892" b="-4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8135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6B4BD-F28C-E1C4-A9A3-6A17ECC0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4008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Регулировочный расчет привода поворота ЗУ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AA9FA-F0DC-1195-14C7-433F96048047}"/>
              </a:ext>
            </a:extLst>
          </p:cNvPr>
          <p:cNvSpPr txBox="1"/>
          <p:nvPr/>
        </p:nvSpPr>
        <p:spPr>
          <a:xfrm>
            <a:off x="305782" y="609608"/>
            <a:ext cx="755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Структурная схема контура </a:t>
            </a: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положения в позиционном режиме управления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F2CC2D-B445-98E5-A526-8FC8F8EC4473}"/>
              </a:ext>
            </a:extLst>
          </p:cNvPr>
          <p:cNvSpPr txBox="1"/>
          <p:nvPr/>
        </p:nvSpPr>
        <p:spPr>
          <a:xfrm>
            <a:off x="225671" y="2777494"/>
            <a:ext cx="238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Переходные процессы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4CEBB5-49E5-E28C-C74D-D7112E06D8BC}"/>
              </a:ext>
            </a:extLst>
          </p:cNvPr>
          <p:cNvSpPr txBox="1"/>
          <p:nvPr/>
        </p:nvSpPr>
        <p:spPr>
          <a:xfrm>
            <a:off x="305782" y="4457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A75952-A215-CC81-B7D9-FBF65B571502}"/>
              </a:ext>
            </a:extLst>
          </p:cNvPr>
          <p:cNvSpPr txBox="1"/>
          <p:nvPr/>
        </p:nvSpPr>
        <p:spPr>
          <a:xfrm>
            <a:off x="3007605" y="439033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D75BE9-6A64-7565-CB16-16E6387141C1}"/>
              </a:ext>
            </a:extLst>
          </p:cNvPr>
          <p:cNvSpPr txBox="1"/>
          <p:nvPr/>
        </p:nvSpPr>
        <p:spPr>
          <a:xfrm>
            <a:off x="6153692" y="2777494"/>
            <a:ext cx="5812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Реакция на трапециевидный сигнал: а – график скорости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вала редуктора, б – значение протекающего тока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7BC498-8C06-BADB-6B00-86A937468E01}"/>
              </a:ext>
            </a:extLst>
          </p:cNvPr>
          <p:cNvSpPr txBox="1"/>
          <p:nvPr/>
        </p:nvSpPr>
        <p:spPr>
          <a:xfrm>
            <a:off x="6153692" y="5940963"/>
            <a:ext cx="376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Реакция на ступенчатое воздействие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057DA8-200B-7182-1658-003EB8FEE9BD}"/>
              </a:ext>
            </a:extLst>
          </p:cNvPr>
          <p:cNvSpPr txBox="1"/>
          <p:nvPr/>
        </p:nvSpPr>
        <p:spPr>
          <a:xfrm>
            <a:off x="213218" y="5940963"/>
            <a:ext cx="3947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Время переходного процесса – 0.</a:t>
            </a: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094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Величина перерегулирования – </a:t>
            </a: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%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B49B3D-68FD-EC02-EA27-D98234029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778E09-DE96-4619-9C3B-556D0419CAA2}" type="slidenum">
              <a:rPr kumimoji="0" lang="ru-RU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ED02DAE-9214-8ADF-86F1-3BDACC2B8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913" y="895351"/>
            <a:ext cx="9055057" cy="18120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A66E3C2-89F2-3EEA-38D3-4B8310CB4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882" y="3489925"/>
            <a:ext cx="2429033" cy="235050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A7D6C39-0ADB-9820-29AD-12830021F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32" y="3489925"/>
            <a:ext cx="2309027" cy="2331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3DE781-F25E-CB76-90C1-BC83EB144E1F}"/>
                  </a:ext>
                </a:extLst>
              </p:cNvPr>
              <p:cNvSpPr txBox="1"/>
              <p:nvPr/>
            </p:nvSpPr>
            <p:spPr>
              <a:xfrm>
                <a:off x="9562223" y="3474071"/>
                <a:ext cx="1987082" cy="393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Прт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0" smtClean="0">
                            <a:latin typeface="Cambria Math" panose="02040503050406030204" pitchFamily="18" charset="0"/>
                          </a:rPr>
                          <m:t>160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ru-RU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1.34</m:t>
                    </m:r>
                  </m:oMath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3DE781-F25E-CB76-90C1-BC83EB144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223" y="3474071"/>
                <a:ext cx="1987082" cy="393185"/>
              </a:xfrm>
              <a:prstGeom prst="rect">
                <a:avLst/>
              </a:prstGeom>
              <a:blipFill>
                <a:blip r:embed="rId5"/>
                <a:stretch>
                  <a:fillRect l="-7362" t="-6250" r="-3681" b="-203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605D60-641B-91CC-9170-66662ACB61E0}"/>
                  </a:ext>
                </a:extLst>
              </p:cNvPr>
              <p:cNvSpPr txBox="1"/>
              <p:nvPr/>
            </p:nvSpPr>
            <p:spPr>
              <a:xfrm>
                <a:off x="9079069" y="3933356"/>
                <a:ext cx="3076003" cy="612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mtClean="0">
                          <a:latin typeface="Cambria Math" panose="02040503050406030204" pitchFamily="18" charset="0"/>
                        </a:rPr>
                        <m:t>П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рс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72.3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1.584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605D60-641B-91CC-9170-66662ACB6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9069" y="3933356"/>
                <a:ext cx="3076003" cy="6127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E27E8A-E67F-E9D5-7A91-35D02D20E589}"/>
                  </a:ext>
                </a:extLst>
              </p:cNvPr>
              <p:cNvSpPr txBox="1"/>
              <p:nvPr/>
            </p:nvSpPr>
            <p:spPr>
              <a:xfrm>
                <a:off x="8942878" y="4470667"/>
                <a:ext cx="23581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mtClean="0">
                          <a:latin typeface="Cambria Math" panose="02040503050406030204" pitchFamily="18" charset="0"/>
                        </a:rPr>
                        <m:t>П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рп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968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E27E8A-E67F-E9D5-7A91-35D02D20E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878" y="4470667"/>
                <a:ext cx="235818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017462-A46C-316B-E0F3-F7BC9D580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3692" y="3489925"/>
            <a:ext cx="2925377" cy="233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93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3525A-1B98-40A9-9FE1-5FD2D8587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5200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устойчивости привода поворота ЗУ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D3AED5-8488-35B1-6E48-1A7D4CD83C4B}"/>
              </a:ext>
            </a:extLst>
          </p:cNvPr>
          <p:cNvSpPr txBox="1"/>
          <p:nvPr/>
        </p:nvSpPr>
        <p:spPr>
          <a:xfrm>
            <a:off x="389465" y="1174235"/>
            <a:ext cx="5391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ЛАЧХ и ФЧХ разомкнутого контура положения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699F77-D215-09E0-E718-7FF07EBEA88A}"/>
              </a:ext>
            </a:extLst>
          </p:cNvPr>
          <p:cNvSpPr txBox="1"/>
          <p:nvPr/>
        </p:nvSpPr>
        <p:spPr>
          <a:xfrm>
            <a:off x="6807200" y="2988815"/>
            <a:ext cx="4861716" cy="1421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Запас устойчивости по амплитуде: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8.9 дБ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Запас устойчивости по фазе: 86.8 градусов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Частота среза: 67.1 рад/с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F17B15B-E0B4-C4DF-6603-5A9A5104D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z="2400" smtClean="0"/>
              <a:t>17</a:t>
            </a:fld>
            <a:endParaRPr lang="ru-RU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5E69DA-5220-1795-2835-C5AF3891C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777682"/>
            <a:ext cx="6493932" cy="390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95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6B4BD-F28C-E1C4-A9A3-6A17ECC0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931"/>
            <a:ext cx="10515600" cy="744008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Регулировочный расчет привода манипулятора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AA9FA-F0DC-1195-14C7-433F96048047}"/>
              </a:ext>
            </a:extLst>
          </p:cNvPr>
          <p:cNvSpPr txBox="1"/>
          <p:nvPr/>
        </p:nvSpPr>
        <p:spPr>
          <a:xfrm>
            <a:off x="1057635" y="833305"/>
            <a:ext cx="755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Структурная схема контура положения в позиционном режиме управления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3BA220-CA2F-AA5C-DB74-66068620C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58" y="1173549"/>
            <a:ext cx="10422467" cy="15665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F2CC2D-B445-98E5-A526-8FC8F8EC4473}"/>
              </a:ext>
            </a:extLst>
          </p:cNvPr>
          <p:cNvSpPr txBox="1"/>
          <p:nvPr/>
        </p:nvSpPr>
        <p:spPr>
          <a:xfrm>
            <a:off x="548377" y="2496894"/>
            <a:ext cx="238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Переходные процессы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4CEBB5-49E5-E28C-C74D-D7112E06D8BC}"/>
              </a:ext>
            </a:extLst>
          </p:cNvPr>
          <p:cNvSpPr txBox="1"/>
          <p:nvPr/>
        </p:nvSpPr>
        <p:spPr>
          <a:xfrm>
            <a:off x="593137" y="3404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A75952-A215-CC81-B7D9-FBF65B571502}"/>
              </a:ext>
            </a:extLst>
          </p:cNvPr>
          <p:cNvSpPr txBox="1"/>
          <p:nvPr/>
        </p:nvSpPr>
        <p:spPr>
          <a:xfrm>
            <a:off x="3503694" y="336214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D75BE9-6A64-7565-CB16-16E6387141C1}"/>
              </a:ext>
            </a:extLst>
          </p:cNvPr>
          <p:cNvSpPr txBox="1"/>
          <p:nvPr/>
        </p:nvSpPr>
        <p:spPr>
          <a:xfrm>
            <a:off x="6096000" y="3223645"/>
            <a:ext cx="5812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Реакция на трапециевидный сигнал: а – график скорости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вала редуктора, б – значение протекающего тока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7BC498-8C06-BADB-6B00-86A937468E01}"/>
              </a:ext>
            </a:extLst>
          </p:cNvPr>
          <p:cNvSpPr txBox="1"/>
          <p:nvPr/>
        </p:nvSpPr>
        <p:spPr>
          <a:xfrm>
            <a:off x="153063" y="6346946"/>
            <a:ext cx="376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Реакция на ступенчатое воздействие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057DA8-200B-7182-1658-003EB8FEE9BD}"/>
              </a:ext>
            </a:extLst>
          </p:cNvPr>
          <p:cNvSpPr txBox="1"/>
          <p:nvPr/>
        </p:nvSpPr>
        <p:spPr>
          <a:xfrm>
            <a:off x="3193662" y="4955635"/>
            <a:ext cx="3947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Время переходного процесса – 0.076 с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Величина перерегулирования – 0%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F53826-005D-3F1C-6407-EE891E33BD09}"/>
                  </a:ext>
                </a:extLst>
              </p:cNvPr>
              <p:cNvSpPr txBox="1"/>
              <p:nvPr/>
            </p:nvSpPr>
            <p:spPr>
              <a:xfrm>
                <a:off x="7831667" y="4002978"/>
                <a:ext cx="3614658" cy="3988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ru-RU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Прт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ru-RU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>
                        <a:latin typeface="Cambria Math" panose="02040503050406030204" pitchFamily="18" charset="0"/>
                      </a:rPr>
                      <m:t>7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∗0.0088=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ru-RU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>
                        <a:latin typeface="Cambria Math" panose="02040503050406030204" pitchFamily="18" charset="0"/>
                      </a:rPr>
                      <m:t>0.006</m:t>
                    </m:r>
                  </m:oMath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F53826-005D-3F1C-6407-EE891E33B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667" y="4002978"/>
                <a:ext cx="3614658" cy="398892"/>
              </a:xfrm>
              <a:prstGeom prst="rect">
                <a:avLst/>
              </a:prstGeom>
              <a:blipFill>
                <a:blip r:embed="rId3"/>
                <a:stretch>
                  <a:fillRect l="-4047" t="-6154" r="-1855" b="-18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210165-EB39-FA98-E864-1F591579B405}"/>
                  </a:ext>
                </a:extLst>
              </p:cNvPr>
              <p:cNvSpPr txBox="1"/>
              <p:nvPr/>
            </p:nvSpPr>
            <p:spPr>
              <a:xfrm>
                <a:off x="7756291" y="4315041"/>
                <a:ext cx="3073400" cy="612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mtClean="0">
                          <a:latin typeface="Cambria Math" panose="02040503050406030204" pitchFamily="18" charset="0"/>
                        </a:rPr>
                        <m:t>П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рс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1461.024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+6.8376</m:t>
                      </m:r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210165-EB39-FA98-E864-1F591579B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291" y="4315041"/>
                <a:ext cx="3073400" cy="612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896298-A944-741B-B544-AFB4BB258CD6}"/>
                  </a:ext>
                </a:extLst>
              </p:cNvPr>
              <p:cNvSpPr txBox="1"/>
              <p:nvPr/>
            </p:nvSpPr>
            <p:spPr>
              <a:xfrm>
                <a:off x="7624016" y="4870568"/>
                <a:ext cx="23581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mtClean="0">
                          <a:latin typeface="Cambria Math" panose="02040503050406030204" pitchFamily="18" charset="0"/>
                        </a:rPr>
                        <m:t>П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рп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5491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.65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896298-A944-741B-B544-AFB4BB258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16" y="4870568"/>
                <a:ext cx="2358184" cy="369332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B49B3D-68FD-EC02-EA27-D98234029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z="2400" smtClean="0"/>
              <a:t>18</a:t>
            </a:fld>
            <a:endParaRPr lang="ru-RU" sz="2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0D51F9-9FAB-17E7-1D8E-FF695EFB92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976" y="4578698"/>
            <a:ext cx="2358184" cy="177765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7F94ED5-374A-D2D9-74B9-C13D3B446F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727" y="2816592"/>
            <a:ext cx="2258617" cy="16354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9B3033C-0397-D686-5952-83E8CD1936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2058" y="2752013"/>
            <a:ext cx="2363676" cy="172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42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3525A-1B98-40A9-9FE1-5FD2D8587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7008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устойчивости привода манипулятора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D3AED5-8488-35B1-6E48-1A7D4CD83C4B}"/>
              </a:ext>
            </a:extLst>
          </p:cNvPr>
          <p:cNvSpPr txBox="1"/>
          <p:nvPr/>
        </p:nvSpPr>
        <p:spPr>
          <a:xfrm>
            <a:off x="389465" y="1174235"/>
            <a:ext cx="371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ЛАЧХ и ФЧХ разомкнутой системы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699F77-D215-09E0-E718-7FF07EBEA88A}"/>
              </a:ext>
            </a:extLst>
          </p:cNvPr>
          <p:cNvSpPr txBox="1"/>
          <p:nvPr/>
        </p:nvSpPr>
        <p:spPr>
          <a:xfrm>
            <a:off x="6807200" y="2988815"/>
            <a:ext cx="4448590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Запас устойчивости по амплитуде: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дБ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Запас устойчивости по фазе: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градусов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Частота среза: 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8.4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рад/с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F17B15B-E0B4-C4DF-6603-5A9A5104D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z="2400" smtClean="0"/>
              <a:t>19</a:t>
            </a:fld>
            <a:endParaRPr lang="ru-RU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6B21C09-A7DA-F44B-7CF5-2A89BD591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2" y="1642533"/>
            <a:ext cx="6207901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62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C3AB45-73EC-1D3A-CA47-63B7C1748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работы АСЦ «Почта России»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4BA0DD-DC65-C541-843D-3B5570DE1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333" y="2929282"/>
            <a:ext cx="2926708" cy="219718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5F86445-BE85-4EF0-16AF-8901C6E96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26" y="1310156"/>
            <a:ext cx="11014948" cy="1604628"/>
          </a:xfrm>
          <a:prstGeom prst="rect">
            <a:avLst/>
          </a:prstGeom>
        </p:spPr>
      </p:pic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id="{4EA94F31-687A-53FB-7A6A-7F136315A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z="2400" smtClean="0"/>
              <a:t>2</a:t>
            </a:fld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2E0F42-BD44-0E24-3675-EC2183AF41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86"/>
          <a:stretch/>
        </p:blipFill>
        <p:spPr>
          <a:xfrm>
            <a:off x="4010188" y="2947722"/>
            <a:ext cx="2403456" cy="214580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755500-2893-2F79-9398-9DDA15EAC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721" y="2954970"/>
            <a:ext cx="2531535" cy="21458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3F4652-503F-74CD-D77A-B2FBB5794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93" y="2947722"/>
            <a:ext cx="3278585" cy="206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50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C990E-C981-5687-46C3-311D12E8F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683"/>
            <a:ext cx="10515600" cy="684742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работы системы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A7328D-5317-336C-6822-7FE18DAEC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79" y="840429"/>
            <a:ext cx="5723146" cy="29559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4B7912-8D9A-98C5-9049-29B766E0D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071" y="840429"/>
            <a:ext cx="3925570" cy="28213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461363-B77C-4A14-A9CD-66E67685B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984" y="3661734"/>
            <a:ext cx="5146780" cy="23806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259DEA-11DA-A32B-11B0-B7400A3743B9}"/>
              </a:ext>
            </a:extLst>
          </p:cNvPr>
          <p:cNvSpPr txBox="1"/>
          <p:nvPr/>
        </p:nvSpPr>
        <p:spPr>
          <a:xfrm>
            <a:off x="2533032" y="3728236"/>
            <a:ext cx="289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системы в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Simulink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D6AD2-0F6B-5562-0887-706262ED8326}"/>
              </a:ext>
            </a:extLst>
          </p:cNvPr>
          <p:cNvSpPr txBox="1"/>
          <p:nvPr/>
        </p:nvSpPr>
        <p:spPr>
          <a:xfrm>
            <a:off x="8279343" y="5954549"/>
            <a:ext cx="2669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Control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20D610-1F50-E12C-28CF-506CFB9B5E44}"/>
              </a:ext>
            </a:extLst>
          </p:cNvPr>
          <p:cNvSpPr txBox="1"/>
          <p:nvPr/>
        </p:nvSpPr>
        <p:spPr>
          <a:xfrm>
            <a:off x="8346744" y="3672945"/>
            <a:ext cx="225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Proccesor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E927B70-E56F-7BBF-1F8F-BB2622978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09" y="4202484"/>
            <a:ext cx="6149975" cy="20135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2BCD2C-AD8C-AF25-F04E-B91250316FD2}"/>
              </a:ext>
            </a:extLst>
          </p:cNvPr>
          <p:cNvSpPr txBox="1"/>
          <p:nvPr/>
        </p:nvSpPr>
        <p:spPr>
          <a:xfrm>
            <a:off x="2577708" y="6308208"/>
            <a:ext cx="1837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Delta Robot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92B674-6714-9B05-7355-BD8BC8EE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z="2400" smtClean="0"/>
              <a:t>20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68872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817C08-F27B-B9A7-5AEF-10EDF1AE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2342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моделирования работы системы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24A64C-F80A-2DE3-023C-1C0B02428D0C}"/>
              </a:ext>
            </a:extLst>
          </p:cNvPr>
          <p:cNvSpPr txBox="1"/>
          <p:nvPr/>
        </p:nvSpPr>
        <p:spPr>
          <a:xfrm>
            <a:off x="7848600" y="3827536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желаемых и реальных значений обобщенных координат манипулятора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D6481DC-723D-593F-29BB-84EE06DD1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z="2400" smtClean="0"/>
              <a:t>21</a:t>
            </a:fld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0990A2-1571-6D3E-98BC-909A3275B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267" y="897468"/>
            <a:ext cx="3963784" cy="28593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9186C71-B0CE-DF85-07A3-B4FFA26E9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426" y="1035344"/>
            <a:ext cx="3601745" cy="25836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8270C7-F02D-8C0D-8702-E201028DB449}"/>
              </a:ext>
            </a:extLst>
          </p:cNvPr>
          <p:cNvSpPr txBox="1"/>
          <p:nvPr/>
        </p:nvSpPr>
        <p:spPr>
          <a:xfrm>
            <a:off x="3996267" y="3756858"/>
            <a:ext cx="41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Ошибка изменения угла поворота манипулятора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854D08B-1747-E00C-BCD0-6E93B38F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00" y="960037"/>
            <a:ext cx="3815756" cy="27278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8C392A-3F33-2EC2-8CBB-07DADA6A9A94}"/>
              </a:ext>
            </a:extLst>
          </p:cNvPr>
          <p:cNvSpPr txBox="1"/>
          <p:nvPr/>
        </p:nvSpPr>
        <p:spPr>
          <a:xfrm>
            <a:off x="550334" y="3827536"/>
            <a:ext cx="32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изменения скорости вращения приводов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FE7C48-04EE-DEB6-DF8E-4AC9DF49D312}"/>
              </a:ext>
            </a:extLst>
          </p:cNvPr>
          <p:cNvSpPr txBox="1"/>
          <p:nvPr/>
        </p:nvSpPr>
        <p:spPr>
          <a:xfrm>
            <a:off x="372952" y="4818064"/>
            <a:ext cx="7876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Максимальное значение ошибки позиционирования рабочего органа: 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.2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4ED6EA-CEBD-3821-A8C6-C8CBF4F226A1}"/>
              </a:ext>
            </a:extLst>
          </p:cNvPr>
          <p:cNvSpPr txBox="1"/>
          <p:nvPr/>
        </p:nvSpPr>
        <p:spPr>
          <a:xfrm>
            <a:off x="372952" y="5353532"/>
            <a:ext cx="6267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Время выполнения одного цикла перемещения: 0.387 секунд</a:t>
            </a:r>
          </a:p>
        </p:txBody>
      </p:sp>
    </p:spTree>
    <p:extLst>
      <p:ext uri="{BB962C8B-B14F-4D97-AF65-F5344CB8AC3E}">
        <p14:creationId xmlns:p14="http://schemas.microsoft.com/office/powerpoint/2010/main" val="2808114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7020D3-3916-D825-C74C-614DC9376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200" y="365125"/>
            <a:ext cx="10007600" cy="574675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конструкции манипулятора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7F1389E-5E50-E39F-7953-F5278C400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z="2400" smtClean="0"/>
              <a:t>22</a:t>
            </a:fld>
            <a:endParaRPr lang="ru-RU" sz="2400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EFC3EA3-F06E-E9D9-E888-AB2A81633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26" y="841161"/>
            <a:ext cx="8179548" cy="5787011"/>
          </a:xfrm>
        </p:spPr>
      </p:pic>
    </p:spTree>
    <p:extLst>
      <p:ext uri="{BB962C8B-B14F-4D97-AF65-F5344CB8AC3E}">
        <p14:creationId xmlns:p14="http://schemas.microsoft.com/office/powerpoint/2010/main" val="2360288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627C9F-6908-42C5-085C-ADBB7D60C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8"/>
            <a:ext cx="10515600" cy="727075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конструкции манипулятора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B8E6DA7-639E-65BC-CCDD-E7C949E8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z="2400" smtClean="0"/>
              <a:t>23</a:t>
            </a:fld>
            <a:endParaRPr lang="ru-RU" sz="2400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5025BAA-3F02-8653-FCD2-94108ED8B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526157"/>
            <a:ext cx="8941491" cy="6330785"/>
          </a:xfrm>
        </p:spPr>
      </p:pic>
    </p:spTree>
    <p:extLst>
      <p:ext uri="{BB962C8B-B14F-4D97-AF65-F5344CB8AC3E}">
        <p14:creationId xmlns:p14="http://schemas.microsoft.com/office/powerpoint/2010/main" val="2673059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ADEA2E-261E-66BF-5520-118174B03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475192"/>
            <a:ext cx="10515600" cy="667808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C3E10FA-3A16-9C1B-7AD9-019AA8EA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z="2400" smtClean="0"/>
              <a:t>24</a:t>
            </a:fld>
            <a:endParaRPr lang="ru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A3290-C2A9-7305-0AA7-10CFFEEB09B4}"/>
              </a:ext>
            </a:extLst>
          </p:cNvPr>
          <p:cNvSpPr txBox="1"/>
          <p:nvPr/>
        </p:nvSpPr>
        <p:spPr>
          <a:xfrm>
            <a:off x="668866" y="1261534"/>
            <a:ext cx="9371796" cy="378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рамках данной работы были решены следующие задачи: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Разработана структура системы управления РТК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Реализованы алгоритмы решения ОЗК и ПЗК по положению и скорости для дельта робота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Построена реальная рабочая зона манипулятора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Проведены энергетический и регулировочный расчеты приводов манипулятора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Разработаны модели звеньев манипулятора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Подобрано вакуумное захватное устройство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Проведено моделирование работы системы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7532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22014E-C299-2168-B361-794966FB5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3208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работы системы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7C4616A-7B9D-C2EE-CDB7-3272A843A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z="2400" smtClean="0"/>
              <a:t>25</a:t>
            </a:fld>
            <a:endParaRPr lang="ru-RU" sz="2400" dirty="0"/>
          </a:p>
        </p:txBody>
      </p:sp>
      <p:pic>
        <p:nvPicPr>
          <p:cNvPr id="10" name="Видео без названия — сделано в Clipchamp">
            <a:hlinkClick r:id="" action="ppaction://media"/>
            <a:extLst>
              <a:ext uri="{FF2B5EF4-FFF2-40B4-BE49-F238E27FC236}">
                <a16:creationId xmlns:a16="http://schemas.microsoft.com/office/drawing/2014/main" id="{68B49D55-A301-5495-8F10-F513148D75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7304" y="924718"/>
            <a:ext cx="9656453" cy="5431632"/>
          </a:xfrm>
        </p:spPr>
      </p:pic>
    </p:spTree>
    <p:extLst>
      <p:ext uri="{BB962C8B-B14F-4D97-AF65-F5344CB8AC3E}">
        <p14:creationId xmlns:p14="http://schemas.microsoft.com/office/powerpoint/2010/main" val="309843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4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29D890-54AE-5D82-E4F5-FB83E9A2E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80004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дельта-манипуляторов для задач сортировки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53FA6E23-F551-B8C2-031C-1FDB72F4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841" y="658847"/>
            <a:ext cx="3772421" cy="28022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0DD020-3A7E-A6E3-85CC-3B2B055D479D}"/>
              </a:ext>
            </a:extLst>
          </p:cNvPr>
          <p:cNvSpPr txBox="1"/>
          <p:nvPr/>
        </p:nvSpPr>
        <p:spPr>
          <a:xfrm>
            <a:off x="2160525" y="3527358"/>
            <a:ext cx="2341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ABB IRB 360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D4AB63-BD2A-B55C-A608-E2E6834E6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740" y="758643"/>
            <a:ext cx="3290359" cy="2702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4CA895-043B-F257-626E-B839A7243D3E}"/>
              </a:ext>
            </a:extLst>
          </p:cNvPr>
          <p:cNvSpPr txBox="1"/>
          <p:nvPr/>
        </p:nvSpPr>
        <p:spPr>
          <a:xfrm>
            <a:off x="7542444" y="3519860"/>
            <a:ext cx="2154949" cy="407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Omron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CR_UGD4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Таблица 6">
            <a:extLst>
              <a:ext uri="{FF2B5EF4-FFF2-40B4-BE49-F238E27FC236}">
                <a16:creationId xmlns:a16="http://schemas.microsoft.com/office/drawing/2014/main" id="{00C5C829-9DC4-496D-A588-DD48D91E94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2442743"/>
              </p:ext>
            </p:extLst>
          </p:nvPr>
        </p:nvGraphicFramePr>
        <p:xfrm>
          <a:off x="1058333" y="3986228"/>
          <a:ext cx="10105426" cy="2060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8226">
                  <a:extLst>
                    <a:ext uri="{9D8B030D-6E8A-4147-A177-3AD203B41FA5}">
                      <a16:colId xmlns:a16="http://schemas.microsoft.com/office/drawing/2014/main" val="3645352284"/>
                    </a:ext>
                  </a:extLst>
                </a:gridCol>
                <a:gridCol w="2548600">
                  <a:extLst>
                    <a:ext uri="{9D8B030D-6E8A-4147-A177-3AD203B41FA5}">
                      <a16:colId xmlns:a16="http://schemas.microsoft.com/office/drawing/2014/main" val="2962494406"/>
                    </a:ext>
                  </a:extLst>
                </a:gridCol>
                <a:gridCol w="2548600">
                  <a:extLst>
                    <a:ext uri="{9D8B030D-6E8A-4147-A177-3AD203B41FA5}">
                      <a16:colId xmlns:a16="http://schemas.microsoft.com/office/drawing/2014/main" val="1354918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Характеристики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Omron</a:t>
                      </a:r>
                      <a:r>
                        <a:rPr lang="ru-RU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CR_UGD4</a:t>
                      </a:r>
                      <a:endParaRPr lang="ru-RU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ABB IRB 360 </a:t>
                      </a:r>
                      <a:endParaRPr lang="ru-RU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035597"/>
                  </a:ext>
                </a:extLst>
              </a:tr>
              <a:tr h="422629"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Вращательная степень подвижности схвата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101914"/>
                  </a:ext>
                </a:extLst>
              </a:tr>
              <a:tr h="422629"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Точность позиционирования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 мм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мм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048744"/>
                  </a:ext>
                </a:extLst>
              </a:tr>
              <a:tr h="244856"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Диаметр рабочей области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1100 мм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1130 мм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943535"/>
                  </a:ext>
                </a:extLst>
              </a:tr>
              <a:tr h="422629"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рабочих циклов в минуту</a:t>
                      </a:r>
                      <a:endParaRPr lang="ru-RU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4489783"/>
                  </a:ext>
                </a:extLst>
              </a:tr>
            </a:tbl>
          </a:graphicData>
        </a:graphic>
      </p:graphicFrame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D27E560-E530-B45E-62C1-AAAF9C79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z="2400" smtClean="0"/>
              <a:t>3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56736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0BC122-DDDD-D15E-0A27-FA0A00064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07"/>
            <a:ext cx="10515600" cy="617008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предлагаемого решения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6F578BE-E4E6-CB05-6E47-EC7BB487C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9" t="1398" r="2831" b="15778"/>
          <a:stretch/>
        </p:blipFill>
        <p:spPr>
          <a:xfrm>
            <a:off x="1752597" y="753533"/>
            <a:ext cx="8847669" cy="5886560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94796D-5486-5CAB-ED14-8153978ED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z="2400" smtClean="0"/>
              <a:t>4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09811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A6352E-B142-B89D-88E0-DA547CB1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284"/>
            <a:ext cx="10515600" cy="888071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требования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DCCBD71-DB6A-7719-BE2E-19E6D70B47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4566"/>
                <a:ext cx="10515600" cy="4805363"/>
              </a:xfrm>
            </p:spPr>
            <p:txBody>
              <a:bodyPr>
                <a:noAutofit/>
              </a:bodyPr>
              <a:lstStyle/>
              <a:p>
                <a:pPr marL="0" marR="0" lvl="0" indent="0" algn="just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5FCBEF"/>
                  </a:buClr>
                  <a:buSzPct val="80000"/>
                  <a:buNone/>
                  <a:tabLst/>
                  <a:defRPr/>
                </a:pPr>
                <a:r>
                  <a:rPr kumimoji="0" lang="ru-RU" sz="2000" b="0" i="0" u="none" strike="noStrike" kern="1200" cap="none" spc="-1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kumimoji="0" lang="ru-RU" sz="1800" b="0" i="0" u="none" strike="noStrike" kern="1200" cap="none" spc="-1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Рабочая зона манипулятора должна представлять собой комбинацию цилиндра и усеченного конуса, размеры которого:</a:t>
                </a: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42950" marR="0" lvl="1" indent="-285750" algn="just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5FCBEF"/>
                  </a:buClr>
                  <a:buSzPct val="80000"/>
                  <a:buFont typeface="Courier New" panose="02070309020205020404" pitchFamily="49" charset="0"/>
                  <a:buChar char="o"/>
                  <a:tabLst/>
                  <a:defRPr/>
                </a:pPr>
                <a:r>
                  <a:rPr lang="ru-RU" sz="1800" spc="-10" noProof="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Д</a:t>
                </a:r>
                <a:r>
                  <a:rPr kumimoji="0" lang="ru-RU" sz="1800" b="0" i="0" u="none" strike="noStrike" kern="1200" cap="none" spc="-1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иаметр цилиндра рабочей зоны </a:t>
                </a:r>
                <a14:m>
                  <m:oMath xmlns:m="http://schemas.openxmlformats.org/officeDocument/2006/math">
                    <m:r>
                      <a:rPr kumimoji="0" lang="ru-RU" sz="1800" b="0" i="1" u="none" strike="noStrike" kern="1200" cap="none" spc="-1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kumimoji="0" lang="ru-RU" sz="1800" b="0" i="1" u="none" strike="noStrike" kern="1200" cap="none" spc="-1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=1000 мм</m:t>
                    </m:r>
                  </m:oMath>
                </a14:m>
                <a:r>
                  <a:rPr kumimoji="0" lang="ru-RU" sz="1800" b="0" i="0" u="none" strike="noStrike" kern="1200" cap="none" spc="-1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42950" marR="0" lvl="1" indent="-285750" algn="just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5FCBEF"/>
                  </a:buClr>
                  <a:buSzPct val="80000"/>
                  <a:buFont typeface="Courier New" panose="02070309020205020404" pitchFamily="49" charset="0"/>
                  <a:buChar char="o"/>
                  <a:tabLst/>
                  <a:defRPr/>
                </a:pPr>
                <a:r>
                  <a:rPr kumimoji="0" lang="ru-RU" sz="1800" b="0" i="0" u="none" strike="noStrike" kern="1200" cap="none" spc="-1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Высота цилиндра рабочей зоны </a:t>
                </a:r>
                <a14:m>
                  <m:oMath xmlns:m="http://schemas.openxmlformats.org/officeDocument/2006/math">
                    <m:r>
                      <a:rPr kumimoji="0" lang="ru-RU" sz="1800" b="0" i="1" u="none" strike="noStrike" kern="1200" cap="none" spc="-1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kumimoji="0" lang="ru-RU" sz="1800" b="0" i="1" u="none" strike="noStrike" kern="1200" cap="none" spc="-1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=400 мм</m:t>
                    </m:r>
                  </m:oMath>
                </a14:m>
                <a:r>
                  <a:rPr kumimoji="0" lang="en-US" sz="1800" b="0" i="0" u="none" strike="noStrike" kern="1200" cap="none" spc="-1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42950" marR="0" lvl="1" indent="-285750" algn="just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5FCBEF"/>
                  </a:buClr>
                  <a:buSzPct val="80000"/>
                  <a:buFont typeface="Courier New" panose="02070309020205020404" pitchFamily="49" charset="0"/>
                  <a:buChar char="o"/>
                  <a:tabLst/>
                  <a:defRPr/>
                </a:pPr>
                <a:r>
                  <a:rPr kumimoji="0" lang="ru-RU" sz="1800" b="0" i="0" u="none" strike="noStrike" kern="1200" cap="none" spc="-1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Диаметр нижней окружности конуса рабочей зоны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-1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-1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0" lang="ru-RU" sz="1800" b="0" i="1" u="none" strike="noStrike" kern="1200" cap="none" spc="-1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к</m:t>
                        </m:r>
                      </m:sub>
                    </m:sSub>
                    <m:r>
                      <a:rPr kumimoji="0" lang="ru-RU" sz="1800" b="0" i="1" u="none" strike="noStrike" kern="1200" cap="none" spc="-1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=500 мм</m:t>
                    </m:r>
                  </m:oMath>
                </a14:m>
                <a:r>
                  <a:rPr kumimoji="0" lang="ru-RU" sz="1800" b="0" i="0" u="none" strike="noStrike" kern="1200" cap="none" spc="-1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42950" marR="0" lvl="1" indent="-285750" algn="just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5FCBEF"/>
                  </a:buClr>
                  <a:buSzPct val="80000"/>
                  <a:buFont typeface="Courier New" panose="02070309020205020404" pitchFamily="49" charset="0"/>
                  <a:buChar char="o"/>
                  <a:tabLst/>
                  <a:defRPr/>
                </a:pPr>
                <a:r>
                  <a:rPr kumimoji="0" lang="ru-RU" sz="1800" b="0" i="0" u="none" strike="noStrike" kern="1200" cap="none" spc="-1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Высота усеченного конуса рабочей зоны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-1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ru-RU" sz="1800" b="0" i="1" u="none" strike="noStrike" kern="1200" cap="none" spc="-1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kumimoji="0" lang="ru-RU" sz="1800" b="0" i="1" u="none" strike="noStrike" kern="1200" cap="none" spc="-1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к</m:t>
                        </m:r>
                      </m:sub>
                    </m:sSub>
                    <m:r>
                      <a:rPr kumimoji="0" lang="ru-RU" sz="1800" b="0" i="1" u="none" strike="noStrike" kern="1200" cap="none" spc="-1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=200 мм</m:t>
                    </m:r>
                  </m:oMath>
                </a14:m>
                <a:r>
                  <a:rPr kumimoji="0" lang="ru-RU" sz="1800" b="0" i="0" u="none" strike="noStrike" kern="1200" cap="none" spc="-1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42950" marR="0" lvl="1" indent="-285750" algn="just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800"/>
                  </a:spcAft>
                  <a:buClr>
                    <a:srgbClr val="5FCBEF"/>
                  </a:buClr>
                  <a:buSzPct val="80000"/>
                  <a:buFont typeface="Courier New" panose="02070309020205020404" pitchFamily="49" charset="0"/>
                  <a:buChar char="o"/>
                  <a:tabLst/>
                  <a:defRPr/>
                </a:pPr>
                <a:r>
                  <a:rPr kumimoji="0" lang="ru-RU" sz="1800" b="0" i="0" u="none" strike="noStrike" kern="1200" cap="none" spc="-1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Координата дна цилиндра рабочей зоны в системе координат, связанной с неподвижным основанием робота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-1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ru-RU" sz="1800" b="0" i="1" u="none" strike="noStrike" kern="1200" cap="none" spc="-1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kumimoji="0" lang="ru-RU" sz="1800" b="0" i="1" u="none" strike="noStrike" kern="1200" cap="none" spc="-1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р</m:t>
                        </m:r>
                      </m:sub>
                    </m:sSub>
                    <m:r>
                      <a:rPr kumimoji="0" lang="ru-RU" sz="1800" b="0" i="1" u="none" strike="noStrike" kern="1200" cap="none" spc="-1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=−1150 мм</m:t>
                    </m:r>
                  </m:oMath>
                </a14:m>
                <a:r>
                  <a:rPr kumimoji="0" lang="ru-RU" sz="1800" b="0" i="0" u="none" strike="noStrike" kern="1200" cap="none" spc="-1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defTabSz="45720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ru-RU" sz="1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Вычисленные значения максимальной скорости и ускорения рабочего органа равны: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ru-RU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ru-RU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ru-RU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defTabSz="45720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ru-RU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Ошибка позиционирования манипулятора не более 5 мм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DCCBD71-DB6A-7719-BE2E-19E6D70B47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4566"/>
                <a:ext cx="10515600" cy="4805363"/>
              </a:xfrm>
              <a:blipFill>
                <a:blip r:embed="rId2"/>
                <a:stretch>
                  <a:fillRect l="-522" t="-127" r="-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B420BD4-091A-7FAA-F5E8-D7E4AB754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z="2400" smtClean="0"/>
              <a:t>5</a:t>
            </a:fld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51614227-B6FE-4A88-A37D-6883459EF065}"/>
                  </a:ext>
                </a:extLst>
              </p:cNvPr>
              <p:cNvSpPr txBox="1"/>
              <p:nvPr/>
            </p:nvSpPr>
            <p:spPr>
              <a:xfrm>
                <a:off x="1564747" y="4615655"/>
                <a:ext cx="2928937" cy="79216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ru-RU" sz="1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захв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0,7⋅2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0,6+0,3</m:t>
                          </m:r>
                        </m:den>
                      </m:f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≈1,56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м</m:t>
                          </m:r>
                        </m:num>
                        <m:den>
                          <m:r>
                            <a:rPr lang="ru-RU" sz="1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с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51614227-B6FE-4A88-A37D-6883459EF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747" y="4615655"/>
                <a:ext cx="2928937" cy="7921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51579436-880E-4727-9D5B-1A64B8F68196}"/>
                  </a:ext>
                </a:extLst>
              </p:cNvPr>
              <p:cNvSpPr txBox="1"/>
              <p:nvPr/>
            </p:nvSpPr>
            <p:spPr>
              <a:xfrm>
                <a:off x="4847696" y="4615655"/>
                <a:ext cx="3340100" cy="841375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а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ru-RU" sz="1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захв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ru-RU" sz="16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захв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ru-RU" sz="16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разг</m:t>
                              </m:r>
                            </m:sub>
                          </m:sSub>
                        </m:den>
                      </m:f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1,56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0,15</m:t>
                          </m:r>
                        </m:den>
                      </m:f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≈10,4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м</m:t>
                          </m:r>
                        </m:num>
                        <m:den>
                          <m:sSup>
                            <m:sSup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</m:e>
                            <m:sup>
                              <m:r>
                                <a:rPr lang="ru-RU" sz="16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51579436-880E-4727-9D5B-1A64B8F68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696" y="4615655"/>
                <a:ext cx="3340100" cy="8413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685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2CA18-61B3-F39B-1B7C-4883CE27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638"/>
            <a:ext cx="10515600" cy="718608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работы системы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E2B88D-6A71-2132-1194-3EF41C421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65" y="786764"/>
            <a:ext cx="8043336" cy="593471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9E169F-E0A4-FA89-D287-FA3D607F8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z="2400" smtClean="0"/>
              <a:t>6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8230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DC404-3DC6-2D99-59EB-AF6AE2DD9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919" y="113240"/>
            <a:ext cx="10515600" cy="79808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труктура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системы управления РТК для сортировки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32C94A8-2D76-26BC-AE28-B35D229AF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z="2400" smtClean="0"/>
              <a:t>7</a:t>
            </a:fld>
            <a:endParaRPr lang="ru-RU" sz="2400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41D04E3-0F86-B285-C883-2C6AED7C6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2" y="1032933"/>
            <a:ext cx="11773611" cy="5249334"/>
          </a:xfrm>
        </p:spPr>
      </p:pic>
    </p:spTree>
    <p:extLst>
      <p:ext uri="{BB962C8B-B14F-4D97-AF65-F5344CB8AC3E}">
        <p14:creationId xmlns:p14="http://schemas.microsoft.com/office/powerpoint/2010/main" val="2371332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8379FE-F864-E4F0-A0D8-3BCB9987F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0"/>
            <a:ext cx="10515600" cy="101010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параметров манипулятора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 прямой задачи кинематики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7">
            <a:extLst>
              <a:ext uri="{FF2B5EF4-FFF2-40B4-BE49-F238E27FC236}">
                <a16:creationId xmlns:a16="http://schemas.microsoft.com/office/drawing/2014/main" id="{A78F55F4-3FA7-5C0C-EBC7-0C31C5427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10" y="4431497"/>
            <a:ext cx="3542459" cy="19154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4D2EB8-B209-B2E8-9444-7F272B82D0E9}"/>
              </a:ext>
            </a:extLst>
          </p:cNvPr>
          <p:cNvSpPr txBox="1"/>
          <p:nvPr/>
        </p:nvSpPr>
        <p:spPr>
          <a:xfrm>
            <a:off x="846576" y="6297323"/>
            <a:ext cx="3186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Расчетная схема для решения ПЗК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A4CE12-20AB-98F0-1068-64061120D9E9}"/>
              </a:ext>
            </a:extLst>
          </p:cNvPr>
          <p:cNvSpPr txBox="1"/>
          <p:nvPr/>
        </p:nvSpPr>
        <p:spPr>
          <a:xfrm>
            <a:off x="177799" y="1010101"/>
            <a:ext cx="11836400" cy="2145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Уравнения для нахождения координат точки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Где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		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8F6FB0B-BB33-DC30-6BD3-F757A11FD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984" y="4255612"/>
            <a:ext cx="2253191" cy="21034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1D83DE-6E86-B581-A95D-72D6594013EB}"/>
              </a:ext>
            </a:extLst>
          </p:cNvPr>
          <p:cNvSpPr txBox="1"/>
          <p:nvPr/>
        </p:nvSpPr>
        <p:spPr>
          <a:xfrm>
            <a:off x="4419602" y="6289795"/>
            <a:ext cx="3025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координат точки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860FE6-EBEC-4E38-EFE3-D0E47187C41D}"/>
              </a:ext>
            </a:extLst>
          </p:cNvPr>
          <p:cNvSpPr txBox="1"/>
          <p:nvPr/>
        </p:nvSpPr>
        <p:spPr>
          <a:xfrm>
            <a:off x="7484502" y="6297323"/>
            <a:ext cx="3532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Вспомогательные системы координат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47D1A96-973F-8BBB-54D9-1F2DAB79E0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320" y="4197505"/>
            <a:ext cx="2959253" cy="201422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956628C-10D5-C18E-8309-1434F798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z="2400" smtClean="0"/>
              <a:t>8</a:t>
            </a:fld>
            <a:endParaRPr lang="ru-RU" sz="2400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1909636-01EE-4415-A43D-750EE668FA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932453"/>
              </p:ext>
            </p:extLst>
          </p:nvPr>
        </p:nvGraphicFramePr>
        <p:xfrm>
          <a:off x="4419602" y="1635422"/>
          <a:ext cx="2494355" cy="561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17360" imgH="431640" progId="Equation.DSMT4">
                  <p:embed/>
                </p:oleObj>
              </mc:Choice>
              <mc:Fallback>
                <p:oleObj name="Equation" r:id="rId5" imgW="1917360" imgH="43164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01909636-01EE-4415-A43D-750EE668FA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19602" y="1635422"/>
                        <a:ext cx="2494355" cy="561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81176870-93DF-430C-8817-9BB7F2EE51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184211"/>
              </p:ext>
            </p:extLst>
          </p:nvPr>
        </p:nvGraphicFramePr>
        <p:xfrm>
          <a:off x="4419602" y="2309743"/>
          <a:ext cx="2874962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09680" imgH="482400" progId="Equation.DSMT4">
                  <p:embed/>
                </p:oleObj>
              </mc:Choice>
              <mc:Fallback>
                <p:oleObj name="Equation" r:id="rId7" imgW="2209680" imgH="4824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81176870-93DF-430C-8817-9BB7F2EE51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19602" y="2309743"/>
                        <a:ext cx="2874962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6845FB47-16AE-4FA2-BC61-5E362FC5D9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065697"/>
              </p:ext>
            </p:extLst>
          </p:nvPr>
        </p:nvGraphicFramePr>
        <p:xfrm>
          <a:off x="736600" y="3176737"/>
          <a:ext cx="8883011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892480" imgH="660240" progId="Equation.DSMT4">
                  <p:embed/>
                </p:oleObj>
              </mc:Choice>
              <mc:Fallback>
                <p:oleObj name="Equation" r:id="rId9" imgW="5892480" imgH="66024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6845FB47-16AE-4FA2-BC61-5E362FC5D9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6600" y="3176737"/>
                        <a:ext cx="8883011" cy="912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9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EAAA1EC-023A-3B50-8804-031A5D671E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03" y="3471341"/>
            <a:ext cx="4856759" cy="243903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715660-DF60-D4AC-591E-0FB11DD0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8471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параметров манипулятора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Обратная задача кинематики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700393-7CB1-EC94-FC27-71C3F324D450}"/>
                  </a:ext>
                </a:extLst>
              </p:cNvPr>
              <p:cNvSpPr txBox="1"/>
              <p:nvPr/>
            </p:nvSpPr>
            <p:spPr>
              <a:xfrm>
                <a:off x="390890" y="1409897"/>
                <a:ext cx="6760681" cy="3968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just">
                  <a:buNone/>
                </a:pPr>
                <a:r>
                  <a:rPr lang="en-US" dirty="0"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ru-RU" dirty="0"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Уравнение для определения значения обобщенных координат: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solidFill>
                                <a:srgbClr val="11111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11111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11111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11111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=180+</m:t>
                      </m:r>
                      <m:r>
                        <a:rPr lang="en-US" sz="1600" i="1">
                          <a:solidFill>
                            <a:srgbClr val="11111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𝑎𝑟𝑐𝑡𝑔</m:t>
                      </m:r>
                      <m:d>
                        <m:dPr>
                          <m:ctrlPr>
                            <a:rPr lang="ru-RU" sz="1600" i="1">
                              <a:solidFill>
                                <a:srgbClr val="11111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600" i="1">
                          <a:solidFill>
                            <a:srgbClr val="11111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ru-RU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:r>
                  <a:rPr lang="ru-RU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Уравнения координат точки </a:t>
                </a:r>
                <a:r>
                  <a:rPr lang="en-US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solidFill>
                                <a:srgbClr val="11111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11111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11111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ru-RU" sz="1600" i="1">
                          <a:solidFill>
                            <a:srgbClr val="11111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11111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11111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11111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11111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600" i="1">
                              <a:solidFill>
                                <a:srgbClr val="11111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11111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rgbClr val="11111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𝜎</m:t>
                    </m:r>
                    <m:r>
                      <a:rPr lang="ru-RU" sz="1600" i="1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1600" i="1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𝑙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ru-RU" sz="1600" i="1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ru-RU" sz="1600" i="1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1600" i="1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ru-RU" sz="1600" i="1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ru-RU" sz="1600" i="1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𝑉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ru-RU" sz="1600" i="1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ru-RU" sz="1600" i="1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1600" i="1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𝑀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ru-RU" sz="1600" i="1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ru-RU" sz="1600" i="1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1600" i="1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𝑄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ru-RU" sz="1600" i="1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ru-RU" sz="1600" i="1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ru-RU" sz="1600" i="1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𝑉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ru-RU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solidFill>
                                <a:srgbClr val="11111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11111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11111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ru-RU" sz="1600" i="1">
                          <a:solidFill>
                            <a:srgbClr val="11111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11111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11111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600" i="1">
                              <a:solidFill>
                                <a:srgbClr val="11111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ru-RU" sz="1600" i="1">
                              <a:solidFill>
                                <a:srgbClr val="11111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  <m: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𝑎𝑐</m:t>
                              </m:r>
                            </m:e>
                          </m:rad>
                        </m:num>
                        <m:den>
                          <m:r>
                            <a:rPr lang="ru-RU" sz="1600" i="1">
                              <a:solidFill>
                                <a:srgbClr val="11111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11111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algn="just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 двух других степеней подвижности вводятся повернутые системы координат, относительно которых координаты точки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равны: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700393-7CB1-EC94-FC27-71C3F324D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0" y="1409897"/>
                <a:ext cx="6760681" cy="3968972"/>
              </a:xfrm>
              <a:prstGeom prst="rect">
                <a:avLst/>
              </a:prstGeom>
              <a:blipFill>
                <a:blip r:embed="rId3"/>
                <a:stretch>
                  <a:fillRect l="-721" t="-768" r="-8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F92A7E-F14B-85B3-341E-20B9CA2EB407}"/>
                  </a:ext>
                </a:extLst>
              </p:cNvPr>
              <p:cNvSpPr txBox="1"/>
              <p:nvPr/>
            </p:nvSpPr>
            <p:spPr>
              <a:xfrm>
                <a:off x="6307110" y="1578488"/>
                <a:ext cx="4414499" cy="1875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 smtClean="0">
                              <a:solidFill>
                                <a:srgbClr val="11111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11111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11111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11111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11111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1600" i="1">
                                              <a:solidFill>
                                                <a:srgbClr val="11111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  <m:r>
                                        <a:rPr lang="ru-RU" sz="1600" i="1">
                                          <a:solidFill>
                                            <a:srgbClr val="11111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11111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11111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1600" i="1">
                                              <a:solidFill>
                                                <a:srgbClr val="11111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  <m:r>
                                        <a:rPr lang="ru-RU" sz="1600" i="1">
                                          <a:solidFill>
                                            <a:srgbClr val="11111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ru-RU" sz="1600" i="1">
                                          <a:solidFill>
                                            <a:srgbClr val="11111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11111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11111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11111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sub>
                                    <m:sup>
                                      <m:r>
                                        <a:rPr lang="ru-RU" sz="1600" i="1">
                                          <a:solidFill>
                                            <a:srgbClr val="11111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  <m: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11111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11111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11111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r>
                                    <a:rPr lang="ru-RU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11111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11111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11111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𝑄</m:t>
                                      </m:r>
                                    </m:sub>
                                  </m:sSub>
                                  <m:r>
                                    <a:rPr lang="ru-RU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  <m:r>
                                    <a:rPr lang="ru-RU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11111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11111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11111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sub>
                                    <m:sup>
                                      <m:r>
                                        <a:rPr lang="ru-RU" sz="1600" i="1">
                                          <a:solidFill>
                                            <a:srgbClr val="11111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11111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11111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ru-RU" sz="1600" i="1">
                                          <a:solidFill>
                                            <a:srgbClr val="11111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ru-RU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11111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11111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11111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sub>
                                    <m:sup>
                                      <m:r>
                                        <a:rPr lang="ru-RU" sz="1600" i="1">
                                          <a:solidFill>
                                            <a:srgbClr val="11111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𝑄</m:t>
                                  </m:r>
                                </m:sub>
                                <m:sup>
                                  <m:r>
                                    <a:rPr lang="ru-RU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1600" i="1">
                                  <a:solidFill>
                                    <a:srgbClr val="11111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ru-RU" sz="1600" i="1">
                                      <a:solidFill>
                                        <a:srgbClr val="11111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F92A7E-F14B-85B3-341E-20B9CA2EB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110" y="1578488"/>
                <a:ext cx="4414499" cy="18751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ABF64B-8D5D-72A9-1BF0-BDAA7B539956}"/>
                  </a:ext>
                </a:extLst>
              </p:cNvPr>
              <p:cNvSpPr txBox="1"/>
              <p:nvPr/>
            </p:nvSpPr>
            <p:spPr>
              <a:xfrm>
                <a:off x="1830286" y="5070110"/>
                <a:ext cx="3881887" cy="13439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120</m:t>
                          </m:r>
                        </m:sub>
                      </m:sSub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sub>
                      </m:sSub>
                      <m:func>
                        <m:func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120°</m:t>
                              </m:r>
                            </m:e>
                          </m:d>
                        </m:e>
                      </m:func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600" i="1" smtClean="0">
                              <a:solidFill>
                                <a:srgbClr val="836967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ru-RU" sz="16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(120)</m:t>
                      </m:r>
                    </m:oMath>
                  </m:oMathPara>
                </a14:m>
                <a:endParaRPr lang="ru-RU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120</m:t>
                          </m:r>
                        </m:sub>
                      </m:sSub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sub>
                      </m:sSub>
                      <m:func>
                        <m:func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120°</m:t>
                              </m:r>
                            </m:e>
                          </m:d>
                        </m:e>
                      </m:func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ru-RU" sz="16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(120</m:t>
                      </m:r>
                      <m:r>
                        <a:rPr lang="ru-RU" sz="16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ABF64B-8D5D-72A9-1BF0-BDAA7B539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286" y="5070110"/>
                <a:ext cx="3881887" cy="13439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883A592-3B41-B8BD-4F3B-B4FEF612BB38}"/>
              </a:ext>
            </a:extLst>
          </p:cNvPr>
          <p:cNvSpPr txBox="1"/>
          <p:nvPr/>
        </p:nvSpPr>
        <p:spPr>
          <a:xfrm>
            <a:off x="7024569" y="5928096"/>
            <a:ext cx="4080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Вспомогательные повернутые системы координат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908B522-5C91-81BF-8B21-5803D454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8E09-DE96-4619-9C3B-556D0419CAA2}" type="slidenum">
              <a:rPr lang="ru-RU" sz="2400" smtClean="0"/>
              <a:t>9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733452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а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НИР_7сем" id="{E0D9AEA5-2D5E-456C-B5F4-7B14FC555AB4}" vid="{505EC296-D89A-4144-93DE-BD5BA85FBB9E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3754</TotalTime>
  <Words>1209</Words>
  <Application>Microsoft Office PowerPoint</Application>
  <PresentationFormat>Широкоэкранный</PresentationFormat>
  <Paragraphs>222</Paragraphs>
  <Slides>25</Slides>
  <Notes>0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Courier New</vt:lpstr>
      <vt:lpstr>Open Sans</vt:lpstr>
      <vt:lpstr>Symbol</vt:lpstr>
      <vt:lpstr>Times New Roman</vt:lpstr>
      <vt:lpstr>Тема Office</vt:lpstr>
      <vt:lpstr>1_Тема Office</vt:lpstr>
      <vt:lpstr>Equation</vt:lpstr>
      <vt:lpstr>Презентация PowerPoint</vt:lpstr>
      <vt:lpstr>Описание работы АСЦ «Почта России»</vt:lpstr>
      <vt:lpstr>Примеры дельта-манипуляторов для задач сортировки</vt:lpstr>
      <vt:lpstr>Схема предлагаемого решения</vt:lpstr>
      <vt:lpstr>Основные требования</vt:lpstr>
      <vt:lpstr>Алгоритм работы системы</vt:lpstr>
      <vt:lpstr>Cтруктура системы управления РТК для сортировки</vt:lpstr>
      <vt:lpstr>Определение параметров манипулятора Решение прямой задачи кинематики</vt:lpstr>
      <vt:lpstr>Определение параметров манипулятора Обратная задача кинематики</vt:lpstr>
      <vt:lpstr>Определение параметров манипулятора Ограничения, накладываемы на перемещения звеньев</vt:lpstr>
      <vt:lpstr>Определение параметров манипулятора Метрический синтез звеньев на основе требуемой рабочей области</vt:lpstr>
      <vt:lpstr>Определение максимальной скорости вращения и момента привода</vt:lpstr>
      <vt:lpstr>Энергетический расчет привода манипулятора</vt:lpstr>
      <vt:lpstr>Презентация PowerPoint</vt:lpstr>
      <vt:lpstr>Энергетический расчет привода поворота ЗУ</vt:lpstr>
      <vt:lpstr>Регулировочный расчет привода поворота ЗУ</vt:lpstr>
      <vt:lpstr>Анализ устойчивости привода поворота ЗУ</vt:lpstr>
      <vt:lpstr>Регулировочный расчет привода манипулятора</vt:lpstr>
      <vt:lpstr>Анализ устойчивости привода манипулятора</vt:lpstr>
      <vt:lpstr>Моделирование работы системы</vt:lpstr>
      <vt:lpstr>Результаты моделирования работы системы</vt:lpstr>
      <vt:lpstr>Проектирование конструкции манипулятора</vt:lpstr>
      <vt:lpstr>Проектирование конструкции манипулятора</vt:lpstr>
      <vt:lpstr>Заключение</vt:lpstr>
      <vt:lpstr>Моделирование работы системы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Daniel Khan</dc:creator>
  <cp:lastModifiedBy>Daniel Khan</cp:lastModifiedBy>
  <cp:revision>64</cp:revision>
  <dcterms:created xsi:type="dcterms:W3CDTF">2023-05-23T16:31:52Z</dcterms:created>
  <dcterms:modified xsi:type="dcterms:W3CDTF">2023-06-27T05:14:24Z</dcterms:modified>
</cp:coreProperties>
</file>